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8" r:id="rId3"/>
    <p:sldId id="259" r:id="rId4"/>
    <p:sldId id="260" r:id="rId5"/>
    <p:sldId id="261" r:id="rId6"/>
    <p:sldId id="262" r:id="rId7"/>
    <p:sldId id="263" r:id="rId8"/>
    <p:sldId id="267" r:id="rId9"/>
    <p:sldId id="268" r:id="rId10"/>
    <p:sldId id="264" r:id="rId11"/>
    <p:sldId id="269" r:id="rId12"/>
    <p:sldId id="271" r:id="rId13"/>
    <p:sldId id="270" r:id="rId14"/>
    <p:sldId id="272" r:id="rId15"/>
    <p:sldId id="273" r:id="rId16"/>
    <p:sldId id="285" r:id="rId17"/>
    <p:sldId id="265" r:id="rId18"/>
    <p:sldId id="288" r:id="rId19"/>
    <p:sldId id="286" r:id="rId20"/>
    <p:sldId id="287" r:id="rId21"/>
    <p:sldId id="289" r:id="rId22"/>
    <p:sldId id="290" r:id="rId23"/>
    <p:sldId id="291" r:id="rId24"/>
    <p:sldId id="294" r:id="rId25"/>
    <p:sldId id="295" r:id="rId26"/>
    <p:sldId id="297" r:id="rId27"/>
    <p:sldId id="298" r:id="rId28"/>
    <p:sldId id="314" r:id="rId29"/>
    <p:sldId id="300" r:id="rId30"/>
    <p:sldId id="301" r:id="rId31"/>
    <p:sldId id="315" r:id="rId32"/>
    <p:sldId id="312" r:id="rId33"/>
    <p:sldId id="306" r:id="rId34"/>
    <p:sldId id="310" r:id="rId35"/>
    <p:sldId id="311" r:id="rId36"/>
    <p:sldId id="304" r:id="rId37"/>
    <p:sldId id="305" r:id="rId38"/>
    <p:sldId id="307" r:id="rId39"/>
    <p:sldId id="308" r:id="rId40"/>
    <p:sldId id="309" r:id="rId41"/>
    <p:sldId id="313" r:id="rId4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ddíl bez názvu" id="{6F15C4A5-E127-4D42-A350-69918E8E17BE}">
          <p14:sldIdLst/>
        </p14:section>
        <p14:section name="Oddíl bez názvu" id="{C66BCE32-FE31-4219-82B5-68B16AF58CDC}">
          <p14:sldIdLst>
            <p14:sldId id="256"/>
            <p14:sldId id="258"/>
            <p14:sldId id="259"/>
            <p14:sldId id="260"/>
            <p14:sldId id="261"/>
            <p14:sldId id="262"/>
            <p14:sldId id="263"/>
            <p14:sldId id="267"/>
            <p14:sldId id="268"/>
            <p14:sldId id="264"/>
            <p14:sldId id="269"/>
            <p14:sldId id="271"/>
            <p14:sldId id="270"/>
            <p14:sldId id="272"/>
            <p14:sldId id="273"/>
            <p14:sldId id="285"/>
            <p14:sldId id="265"/>
            <p14:sldId id="288"/>
            <p14:sldId id="286"/>
            <p14:sldId id="287"/>
            <p14:sldId id="289"/>
            <p14:sldId id="290"/>
            <p14:sldId id="291"/>
            <p14:sldId id="294"/>
            <p14:sldId id="295"/>
            <p14:sldId id="297"/>
            <p14:sldId id="298"/>
            <p14:sldId id="314"/>
            <p14:sldId id="300"/>
            <p14:sldId id="301"/>
            <p14:sldId id="315"/>
            <p14:sldId id="312"/>
            <p14:sldId id="306"/>
            <p14:sldId id="310"/>
            <p14:sldId id="311"/>
            <p14:sldId id="304"/>
            <p14:sldId id="305"/>
            <p14:sldId id="307"/>
            <p14:sldId id="308"/>
            <p14:sldId id="309"/>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5C196F8A-4D39-42C9-94F2-D2B859C73A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CD0754A2-DDA0-4434-905C-1E54A8FA58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2809FD-05CD-46A0-83D8-2261C2CD8400}" type="datetimeFigureOut">
              <a:rPr lang="cs-CZ" smtClean="0"/>
              <a:t>06.05.2020</a:t>
            </a:fld>
            <a:endParaRPr lang="cs-CZ"/>
          </a:p>
        </p:txBody>
      </p:sp>
      <p:sp>
        <p:nvSpPr>
          <p:cNvPr id="4" name="Zástupný symbol pro zápatí 3">
            <a:extLst>
              <a:ext uri="{FF2B5EF4-FFF2-40B4-BE49-F238E27FC236}">
                <a16:creationId xmlns:a16="http://schemas.microsoft.com/office/drawing/2014/main" id="{1154B5B8-6014-406A-89EB-7B4CBA348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46AB46EF-741B-4D03-BD04-7F9D9F699E7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BBECE2-8207-4D79-B390-10EFE546ED20}" type="slidenum">
              <a:rPr lang="cs-CZ" smtClean="0"/>
              <a:t>‹#›</a:t>
            </a:fld>
            <a:endParaRPr lang="cs-CZ"/>
          </a:p>
        </p:txBody>
      </p:sp>
    </p:spTree>
    <p:extLst>
      <p:ext uri="{BB962C8B-B14F-4D97-AF65-F5344CB8AC3E}">
        <p14:creationId xmlns:p14="http://schemas.microsoft.com/office/powerpoint/2010/main" val="298290042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4C9A28-0BB0-458E-A39B-EBA85A71C585}" type="datetimeFigureOut">
              <a:rPr lang="cs-CZ" smtClean="0"/>
              <a:t>06.05.2020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91ADB-790B-41EE-B4D1-E67B7467AE48}" type="slidenum">
              <a:rPr lang="cs-CZ" smtClean="0"/>
              <a:t>‹#›</a:t>
            </a:fld>
            <a:endParaRPr lang="cs-CZ"/>
          </a:p>
        </p:txBody>
      </p:sp>
    </p:spTree>
    <p:extLst>
      <p:ext uri="{BB962C8B-B14F-4D97-AF65-F5344CB8AC3E}">
        <p14:creationId xmlns:p14="http://schemas.microsoft.com/office/powerpoint/2010/main" val="363153017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E39346-CBFA-4DA2-9AC4-B3E5574DDE6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E334399-817F-4257-908D-96CD6D4927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BA88550-6957-4316-A00C-0CB6926A19DD}"/>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EAA592BD-A035-4DE2-BF31-D48F95B36FD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7D0BD9-CBDD-48D8-AE07-699E405242B0}"/>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50979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7BEA5A-9C5E-437B-A06A-FF013E4B0C1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3D4F9BE-9160-40E8-B617-12CF2FB51390}"/>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CBCB89B-D2D4-4B0F-876B-4C87A830B9B0}"/>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8DB7E87C-ADE9-4BAB-960C-5AD51970D8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62A5C1-2273-45A5-8206-05B301A22CE5}"/>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281966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C016E34-7724-4A47-88C0-C387A5F8CD5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64FFD75-7DB2-4268-B6DB-85639BBB0B47}"/>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E9B64A-5891-4FF9-B5B6-CD2EC767F2E6}"/>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BD30FED0-F3BC-4F2D-955F-D4CF0671EA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7842A05-6734-47FD-A8B1-951DA4B8AABE}"/>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362623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7D288-0F23-45E4-92DE-1F700CA88BA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6370DB9-94BB-4E29-A9BE-4D1D3851DDD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3A1CA6-D546-4B7D-A110-60632E1BB80A}"/>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F9B94FCC-E97F-456C-A35A-D6F80BAFE2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6ACB13-5414-48EE-8D32-C91725BC1CD4}"/>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36058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BC405-FA7C-4DBA-B496-A7D416DE01B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68588B0-C8B9-4BA7-8B54-AC3057414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DFE62B2-B85F-4B79-A557-8CA512A122BE}"/>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8595F104-533E-4738-ACEF-7631AC6A53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37BABF-9CB9-4C94-817F-5CA9FED9B7A4}"/>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149268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4E38C5-62E2-4995-9736-5500C75DD1C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89A312C-A717-4227-8357-FF1BCBA88045}"/>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917453E5-96EC-484B-8FDC-4D44A67540B3}"/>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6C3DE54-2ADD-4EEF-A7F6-8E2F84A02BB4}"/>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6" name="Zástupný symbol pro zápatí 5">
            <a:extLst>
              <a:ext uri="{FF2B5EF4-FFF2-40B4-BE49-F238E27FC236}">
                <a16:creationId xmlns:a16="http://schemas.microsoft.com/office/drawing/2014/main" id="{364B97E0-75D9-46EA-96C2-D0FFFF1DE5B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FDB47B9-D812-4A75-869B-C7675939D904}"/>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259479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12A57-31D5-4406-88CD-865B5AAFDB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EC0101F7-75B7-4C37-963A-8776DA4D8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A8ED393-93EC-48FD-84FD-6827770B4DC4}"/>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097CA0A-C163-41B7-8614-3F5F9E13F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86B0E65A-413F-434B-B66E-E0EFCCFC107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3F3F325-B556-43E7-8DDA-E7ECC5AD5D46}"/>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8" name="Zástupný symbol pro zápatí 7">
            <a:extLst>
              <a:ext uri="{FF2B5EF4-FFF2-40B4-BE49-F238E27FC236}">
                <a16:creationId xmlns:a16="http://schemas.microsoft.com/office/drawing/2014/main" id="{8F127D58-AD07-4D8E-B02C-18E53CF6F0B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350157-21ED-4FA4-9EE3-F72AF9FFEB41}"/>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233101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260CA-2288-4DA7-8C0F-97D606487F0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D42D032-1B18-44BA-8BE1-E891B56867BE}"/>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4" name="Zástupný symbol pro zápatí 3">
            <a:extLst>
              <a:ext uri="{FF2B5EF4-FFF2-40B4-BE49-F238E27FC236}">
                <a16:creationId xmlns:a16="http://schemas.microsoft.com/office/drawing/2014/main" id="{F7AAAA48-CA20-4E37-AE69-5A3A29CD9F1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483F98E-9144-4989-8F09-EAB75772D4D8}"/>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186204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F031A26-E1E3-4CE0-8B81-BE07ADE5AEF4}"/>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3" name="Zástupný symbol pro zápatí 2">
            <a:extLst>
              <a:ext uri="{FF2B5EF4-FFF2-40B4-BE49-F238E27FC236}">
                <a16:creationId xmlns:a16="http://schemas.microsoft.com/office/drawing/2014/main" id="{BBDB5982-44DB-4545-BA05-DE1C146ACE5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84490D2-4AE1-4AE0-A417-EF09B5053303}"/>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301956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1ADDE-EB9A-455B-AF83-811D8692B2B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9EAD423E-BFE0-44E5-8C81-8748ABF7B2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11FF0512-7011-4173-BEE8-9B382DBC8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E798530-2858-42D1-B024-88EE7521ACCE}"/>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6" name="Zástupný symbol pro zápatí 5">
            <a:extLst>
              <a:ext uri="{FF2B5EF4-FFF2-40B4-BE49-F238E27FC236}">
                <a16:creationId xmlns:a16="http://schemas.microsoft.com/office/drawing/2014/main" id="{A6DD7A12-D8C3-4EA9-9239-BE7FE5A42AE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38E9062-7499-4702-A3C7-93C622C96510}"/>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346866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5EB8F-EF2A-4A56-8BCA-6AEEF751D75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73A1EEC-8C53-4B20-9D92-53D04496B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4BA476B-1D42-411F-94C9-F56B7FB34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16D3CCA-30F3-407A-A24D-EF80AF1FEB59}"/>
              </a:ext>
            </a:extLst>
          </p:cNvPr>
          <p:cNvSpPr>
            <a:spLocks noGrp="1"/>
          </p:cNvSpPr>
          <p:nvPr>
            <p:ph type="dt" sz="half" idx="10"/>
          </p:nvPr>
        </p:nvSpPr>
        <p:spPr/>
        <p:txBody>
          <a:bodyPr/>
          <a:lstStyle/>
          <a:p>
            <a:fld id="{3E19B0ED-085C-4C25-8892-8224847FB98F}" type="datetimeFigureOut">
              <a:rPr lang="cs-CZ" smtClean="0"/>
              <a:t>06.05.2020</a:t>
            </a:fld>
            <a:endParaRPr lang="cs-CZ"/>
          </a:p>
        </p:txBody>
      </p:sp>
      <p:sp>
        <p:nvSpPr>
          <p:cNvPr id="6" name="Zástupný symbol pro zápatí 5">
            <a:extLst>
              <a:ext uri="{FF2B5EF4-FFF2-40B4-BE49-F238E27FC236}">
                <a16:creationId xmlns:a16="http://schemas.microsoft.com/office/drawing/2014/main" id="{D9C815A9-516B-4A4E-9EE3-9E5032439DE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FFCF1D-CBB6-4ABE-B50F-096033A3A5C4}"/>
              </a:ext>
            </a:extLst>
          </p:cNvPr>
          <p:cNvSpPr>
            <a:spLocks noGrp="1"/>
          </p:cNvSpPr>
          <p:nvPr>
            <p:ph type="sldNum" sz="quarter" idx="12"/>
          </p:nvPr>
        </p:nvSpPr>
        <p:spPr/>
        <p:txBody>
          <a:bodyPr/>
          <a:lstStyle/>
          <a:p>
            <a:fld id="{945A8A40-84E7-499C-B84D-712C24DF3F31}" type="slidenum">
              <a:rPr lang="cs-CZ" smtClean="0"/>
              <a:t>‹#›</a:t>
            </a:fld>
            <a:endParaRPr lang="cs-CZ"/>
          </a:p>
        </p:txBody>
      </p:sp>
    </p:spTree>
    <p:extLst>
      <p:ext uri="{BB962C8B-B14F-4D97-AF65-F5344CB8AC3E}">
        <p14:creationId xmlns:p14="http://schemas.microsoft.com/office/powerpoint/2010/main" val="406317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D193CC1-6110-4E02-BB8F-0E245FCFD6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5FA29A2-5F4A-4561-ABE4-81E18D7DCC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E3605F0-AFB7-46BD-BA3F-A0EB82937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9B0ED-085C-4C25-8892-8224847FB98F}" type="datetimeFigureOut">
              <a:rPr lang="cs-CZ" smtClean="0"/>
              <a:t>06.05.2020</a:t>
            </a:fld>
            <a:endParaRPr lang="cs-CZ"/>
          </a:p>
        </p:txBody>
      </p:sp>
      <p:sp>
        <p:nvSpPr>
          <p:cNvPr id="5" name="Zástupný symbol pro zápatí 4">
            <a:extLst>
              <a:ext uri="{FF2B5EF4-FFF2-40B4-BE49-F238E27FC236}">
                <a16:creationId xmlns:a16="http://schemas.microsoft.com/office/drawing/2014/main" id="{E53A04E9-26E9-45B1-98B8-3B2B64027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19AD6B8-A7D7-41B5-A244-F178A4F62B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A8A40-84E7-499C-B84D-712C24DF3F31}" type="slidenum">
              <a:rPr lang="cs-CZ" smtClean="0"/>
              <a:t>‹#›</a:t>
            </a:fld>
            <a:endParaRPr lang="cs-CZ"/>
          </a:p>
        </p:txBody>
      </p:sp>
    </p:spTree>
    <p:extLst>
      <p:ext uri="{BB962C8B-B14F-4D97-AF65-F5344CB8AC3E}">
        <p14:creationId xmlns:p14="http://schemas.microsoft.com/office/powerpoint/2010/main" val="350861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zif.cz/irj/portal/pf/pf-uvod"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ranabrnenska.cz/formular/postup_pro_vygenerovani_formulare_zod_predani_na_mas_a_nasl.pdf"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zif.cz/"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hyperlink" Target="http://www.szif.cz/cs/prv2014" TargetMode="External"/><Relationship Id="rId2" Type="http://schemas.openxmlformats.org/officeDocument/2006/relationships/hyperlink" Target="https://branabrnenska.cz/avizo-vyzvy-prv-c-7/"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ranabrnenska.cz/formular/pravidla_19_2_1_podpora_provadeni_operaci_v_ramci_strategie.pdf"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4775335" y="1346657"/>
            <a:ext cx="6130514" cy="1622685"/>
          </a:xfrm>
        </p:spPr>
        <p:txBody>
          <a:bodyPr>
            <a:normAutofit fontScale="90000"/>
          </a:bodyPr>
          <a:lstStyle/>
          <a:p>
            <a:r>
              <a:rPr lang="cs-CZ" b="1" dirty="0">
                <a:latin typeface="+mn-lt"/>
              </a:rPr>
              <a:t>Místní akční skupina Brána Brněnska, z. s.</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4775334" y="3602038"/>
            <a:ext cx="5941827" cy="1043026"/>
          </a:xfrm>
        </p:spPr>
        <p:txBody>
          <a:bodyPr>
            <a:normAutofit fontScale="85000" lnSpcReduction="20000"/>
          </a:bodyPr>
          <a:lstStyle/>
          <a:p>
            <a:pPr>
              <a:defRPr/>
            </a:pPr>
            <a:r>
              <a:rPr lang="cs-CZ" altLang="cs-CZ" sz="4000" b="1" dirty="0">
                <a:solidFill>
                  <a:schemeClr val="accent6">
                    <a:lumMod val="75000"/>
                  </a:schemeClr>
                </a:solidFill>
                <a:effectLst>
                  <a:outerShdw blurRad="38100" dist="38100" dir="2700000" algn="tl">
                    <a:srgbClr val="C0C0C0"/>
                  </a:outerShdw>
                </a:effectLst>
              </a:rPr>
              <a:t>PROGRAM ROZVOJE VENKOVA</a:t>
            </a:r>
          </a:p>
          <a:p>
            <a:pPr>
              <a:defRPr/>
            </a:pPr>
            <a:r>
              <a:rPr lang="cs-CZ" altLang="cs-CZ" sz="4000" b="1" dirty="0">
                <a:solidFill>
                  <a:schemeClr val="accent6">
                    <a:lumMod val="75000"/>
                  </a:schemeClr>
                </a:solidFill>
                <a:effectLst>
                  <a:outerShdw blurRad="38100" dist="38100" dir="2700000" algn="tl">
                    <a:srgbClr val="C0C0C0"/>
                  </a:outerShdw>
                </a:effectLst>
              </a:rPr>
              <a:t>7. VÝZVA</a:t>
            </a:r>
            <a:endParaRPr lang="cs-CZ" sz="4000" b="1" dirty="0">
              <a:solidFill>
                <a:schemeClr val="accent6">
                  <a:lumMod val="75000"/>
                </a:schemeClr>
              </a:solidFill>
            </a:endParaRPr>
          </a:p>
          <a:p>
            <a:endParaRPr lang="cs-CZ" dirty="0"/>
          </a:p>
        </p:txBody>
      </p:sp>
      <p:pic>
        <p:nvPicPr>
          <p:cNvPr id="12" name="Obrázek 11">
            <a:extLst>
              <a:ext uri="{FF2B5EF4-FFF2-40B4-BE49-F238E27FC236}">
                <a16:creationId xmlns:a16="http://schemas.microsoft.com/office/drawing/2014/main" id="{3DE1D4E6-63EE-4DF2-8701-4740A544A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176" y="1171260"/>
            <a:ext cx="3241254" cy="4320014"/>
          </a:xfrm>
          <a:prstGeom prst="rect">
            <a:avLst/>
          </a:prstGeom>
        </p:spPr>
      </p:pic>
      <p:sp>
        <p:nvSpPr>
          <p:cNvPr id="14" name="TextovéPole 13">
            <a:extLst>
              <a:ext uri="{FF2B5EF4-FFF2-40B4-BE49-F238E27FC236}">
                <a16:creationId xmlns:a16="http://schemas.microsoft.com/office/drawing/2014/main" id="{DBADB8E6-41FD-488B-8360-8F2D004D2B0C}"/>
              </a:ext>
            </a:extLst>
          </p:cNvPr>
          <p:cNvSpPr txBox="1"/>
          <p:nvPr/>
        </p:nvSpPr>
        <p:spPr>
          <a:xfrm>
            <a:off x="4905663" y="4645064"/>
            <a:ext cx="5869858" cy="461665"/>
          </a:xfrm>
          <a:prstGeom prst="rect">
            <a:avLst/>
          </a:prstGeom>
          <a:noFill/>
        </p:spPr>
        <p:txBody>
          <a:bodyPr wrap="square" rtlCol="0">
            <a:spAutoFit/>
          </a:bodyPr>
          <a:lstStyle/>
          <a:p>
            <a:pPr algn="ctr"/>
            <a:r>
              <a:rPr lang="cs-CZ" sz="2400" b="1" dirty="0">
                <a:solidFill>
                  <a:schemeClr val="accent1">
                    <a:lumMod val="75000"/>
                  </a:schemeClr>
                </a:solidFill>
              </a:rPr>
              <a:t>Webinář pro žadatele</a:t>
            </a:r>
          </a:p>
        </p:txBody>
      </p:sp>
      <p:pic>
        <p:nvPicPr>
          <p:cNvPr id="13" name="Obrázek 12">
            <a:extLst>
              <a:ext uri="{FF2B5EF4-FFF2-40B4-BE49-F238E27FC236}">
                <a16:creationId xmlns:a16="http://schemas.microsoft.com/office/drawing/2014/main" id="{8BE80F17-CF5A-4AB7-A1A4-FD5E794A0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pic>
        <p:nvPicPr>
          <p:cNvPr id="15" name="Obrázek 14">
            <a:extLst>
              <a:ext uri="{FF2B5EF4-FFF2-40B4-BE49-F238E27FC236}">
                <a16:creationId xmlns:a16="http://schemas.microsoft.com/office/drawing/2014/main" id="{48E3C84D-C952-4D42-A081-F2963486DF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sp>
        <p:nvSpPr>
          <p:cNvPr id="4" name="TextovéPole 3">
            <a:extLst>
              <a:ext uri="{FF2B5EF4-FFF2-40B4-BE49-F238E27FC236}">
                <a16:creationId xmlns:a16="http://schemas.microsoft.com/office/drawing/2014/main" id="{755F36D8-A36C-4BF8-B267-D47BC55AF52B}"/>
              </a:ext>
            </a:extLst>
          </p:cNvPr>
          <p:cNvSpPr txBox="1"/>
          <p:nvPr/>
        </p:nvSpPr>
        <p:spPr>
          <a:xfrm>
            <a:off x="6200544" y="5106729"/>
            <a:ext cx="3280095" cy="461665"/>
          </a:xfrm>
          <a:prstGeom prst="rect">
            <a:avLst/>
          </a:prstGeom>
          <a:noFill/>
        </p:spPr>
        <p:txBody>
          <a:bodyPr wrap="square" rtlCol="0">
            <a:spAutoFit/>
          </a:bodyPr>
          <a:lstStyle/>
          <a:p>
            <a:pPr algn="ctr"/>
            <a:r>
              <a:rPr lang="cs-CZ" sz="2400" b="1" dirty="0">
                <a:solidFill>
                  <a:schemeClr val="accent1">
                    <a:lumMod val="75000"/>
                  </a:schemeClr>
                </a:solidFill>
              </a:rPr>
              <a:t>7.5.2020</a:t>
            </a:r>
          </a:p>
        </p:txBody>
      </p:sp>
      <p:pic>
        <p:nvPicPr>
          <p:cNvPr id="10" name="Obrázek 9">
            <a:extLst>
              <a:ext uri="{FF2B5EF4-FFF2-40B4-BE49-F238E27FC236}">
                <a16:creationId xmlns:a16="http://schemas.microsoft.com/office/drawing/2014/main" id="{D1B13F9D-DE5B-4554-9566-2B731C7AA7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spTree>
    <p:extLst>
      <p:ext uri="{BB962C8B-B14F-4D97-AF65-F5344CB8AC3E}">
        <p14:creationId xmlns:p14="http://schemas.microsoft.com/office/powerpoint/2010/main" val="266954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Povinné přílohy pro všechna opatření (</a:t>
            </a:r>
            <a:r>
              <a:rPr lang="cs-CZ" sz="2800" b="1" dirty="0" err="1">
                <a:solidFill>
                  <a:schemeClr val="accent6">
                    <a:lumMod val="75000"/>
                  </a:schemeClr>
                </a:solidFill>
                <a:latin typeface="+mn-lt"/>
              </a:rPr>
              <a:t>Fiche</a:t>
            </a:r>
            <a:r>
              <a:rPr lang="cs-CZ" sz="2800" b="1" dirty="0">
                <a:solidFill>
                  <a:schemeClr val="accent6">
                    <a:lumMod val="75000"/>
                  </a:schemeClr>
                </a:solidFill>
                <a:latin typeface="+mn-lt"/>
              </a:rPr>
              <a:t>)</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149904" y="1929431"/>
            <a:ext cx="9892191" cy="4556836"/>
          </a:xfrm>
        </p:spPr>
        <p:txBody>
          <a:bodyPr>
            <a:normAutofit fontScale="92500" lnSpcReduction="20000"/>
          </a:bodyPr>
          <a:lstStyle/>
          <a:p>
            <a:pPr algn="l"/>
            <a:r>
              <a:rPr lang="cs-CZ" sz="1600" i="1" dirty="0"/>
              <a:t>Upraveno ve Společných podmínkách – čl. 6. Seznam předkládaných příloh a) Přílohy předkládané při podání Žádosti o dotaci na MAS.</a:t>
            </a:r>
            <a:br>
              <a:rPr lang="cs-CZ" sz="1600" i="1" dirty="0"/>
            </a:br>
            <a:endParaRPr lang="cs-CZ" sz="1600" i="1" dirty="0"/>
          </a:p>
          <a:p>
            <a:pPr marL="342900" indent="-342900" algn="just">
              <a:buFont typeface="Wingdings" panose="05000000000000000000" pitchFamily="2" charset="2"/>
              <a:buChar char="§"/>
            </a:pPr>
            <a:r>
              <a:rPr lang="cs-CZ" sz="1600" dirty="0"/>
              <a:t>Projekt podléhá řízení stavebního úřadu: pravomocné a platné povolení stavebního </a:t>
            </a:r>
            <a:r>
              <a:rPr lang="pl-PL" sz="1600" dirty="0"/>
              <a:t>úřadu k datu podání žádosti o dotaci na MAS.</a:t>
            </a:r>
          </a:p>
          <a:p>
            <a:pPr marL="342900" indent="-342900" algn="just">
              <a:buFont typeface="Wingdings" panose="05000000000000000000" pitchFamily="2" charset="2"/>
              <a:buChar char="§"/>
            </a:pPr>
            <a:r>
              <a:rPr lang="cs-CZ" sz="1600" dirty="0"/>
              <a:t>Projekt podléhá řízení stavebního úřadu: projektová dokumentace předkládaná k řízení stavebního úřadu.</a:t>
            </a:r>
          </a:p>
          <a:p>
            <a:pPr marL="342900" indent="-342900" algn="just">
              <a:buFont typeface="Wingdings" panose="05000000000000000000" pitchFamily="2" charset="2"/>
              <a:buChar char="§"/>
            </a:pPr>
            <a:r>
              <a:rPr lang="cs-CZ" sz="1600" dirty="0"/>
              <a:t>Půdorys stavby/dispozice technologie s vyznačením rozměrů.</a:t>
            </a:r>
          </a:p>
          <a:p>
            <a:pPr marL="342900" indent="-342900" algn="just">
              <a:buFont typeface="Wingdings" panose="05000000000000000000" pitchFamily="2" charset="2"/>
              <a:buChar char="§"/>
            </a:pPr>
            <a:r>
              <a:rPr lang="cs-CZ" sz="1600" dirty="0"/>
              <a:t>Katastrální mapa s vyznačením lokalizace předmětu projektu (netýká se mobilních strojů) </a:t>
            </a:r>
          </a:p>
          <a:p>
            <a:pPr marL="342900" indent="-342900" algn="just">
              <a:buFont typeface="Wingdings" panose="05000000000000000000" pitchFamily="2" charset="2"/>
              <a:buChar char="§"/>
            </a:pPr>
            <a:r>
              <a:rPr lang="cs-CZ" sz="1600" dirty="0"/>
              <a:t>Pokud žadatel uplatňuje nárok na vyšší míru dotace (kromě ANC oblastí) nebo se jedná o žadatele, který musí pro splnění definice spadat do určité kategorie podniku podle velikosti – Prohlášení o zařazení podniku do kategorie mikropodniků, malých či středních podniků dle Přílohy 5 Pravidel (elektronický formulář ke stažení na www.eagri.cz/prv a www.szif.cz)Nákup nemovitosti: znalecký posudek max. 6 měsíců před podáním žádosti o dotaci na MAS.</a:t>
            </a:r>
          </a:p>
          <a:p>
            <a:pPr marL="342900" indent="-342900" algn="just">
              <a:buFont typeface="Wingdings" panose="05000000000000000000" pitchFamily="2" charset="2"/>
              <a:buChar char="§"/>
            </a:pPr>
            <a:r>
              <a:rPr lang="cs-CZ" sz="1600" dirty="0"/>
              <a:t>V případě nákupu nemovitosti jako výdaje, ze kterého je stanovena dotace, znalecký posudek, ne starší než 6 měsíců před podáním Žádosti o dotaci na MAS - prostá kopie</a:t>
            </a:r>
          </a:p>
          <a:p>
            <a:pPr marL="342900" indent="-342900" algn="just">
              <a:buFont typeface="Wingdings" panose="05000000000000000000" pitchFamily="2" charset="2"/>
              <a:buChar char="§"/>
            </a:pPr>
            <a:r>
              <a:rPr lang="cs-CZ" sz="1600" dirty="0"/>
              <a:t>Posouzení finančního zdraví (u projektu nad 1 000 000 Kč, provádí se za poslední 3 uzavřená účetní období, irelevantní pro obce, svazky obcí, příspěvkové organizace, spolky, ústavy, zájmová sdružení právnických osob, obecně prospěšné společnosti, pobočné spolky, církevní organizace a náboženské společnosti, školní statky/podniky, nadace a veřejné VŠ).</a:t>
            </a:r>
          </a:p>
          <a:p>
            <a:pPr marL="342900" indent="-342900" algn="just">
              <a:buFont typeface="Wingdings" panose="05000000000000000000" pitchFamily="2" charset="2"/>
              <a:buChar char="§"/>
            </a:pPr>
            <a:r>
              <a:rPr lang="cs-CZ" sz="1600" dirty="0"/>
              <a:t>Fotodokumentace aktuálního stavu místa realizace projektu (nedokládá se u vzdělávání a v případě pořízení mobilních strojů).</a:t>
            </a:r>
          </a:p>
          <a:p>
            <a:pPr algn="l"/>
            <a:endParaRPr lang="cs-CZ" sz="1600" dirty="0"/>
          </a:p>
        </p:txBody>
      </p:sp>
      <p:pic>
        <p:nvPicPr>
          <p:cNvPr id="10" name="Obrázek 9">
            <a:extLst>
              <a:ext uri="{FF2B5EF4-FFF2-40B4-BE49-F238E27FC236}">
                <a16:creationId xmlns:a16="http://schemas.microsoft.com/office/drawing/2014/main" id="{2CDF4D4D-9F97-4815-9660-68D8AFD7A7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E91BBC77-B5F0-486C-A720-895564F2BE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A89F3B57-4CFD-4B2D-98DF-8A91D9B987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41756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52204" y="1019093"/>
            <a:ext cx="9687587" cy="589797"/>
          </a:xfrm>
        </p:spPr>
        <p:txBody>
          <a:bodyPr>
            <a:noAutofit/>
          </a:bodyPr>
          <a:lstStyle/>
          <a:p>
            <a:pPr algn="l"/>
            <a:r>
              <a:rPr lang="cs-CZ" sz="2800" b="1" dirty="0">
                <a:solidFill>
                  <a:schemeClr val="accent6">
                    <a:lumMod val="75000"/>
                  </a:schemeClr>
                </a:solidFill>
                <a:latin typeface="+mn-lt"/>
              </a:rPr>
              <a:t>FICHE 1  - Investice do zemědělských podniků</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149901" y="1632870"/>
            <a:ext cx="9892191" cy="4556836"/>
          </a:xfrm>
        </p:spPr>
        <p:txBody>
          <a:bodyPr>
            <a:normAutofit/>
          </a:bodyPr>
          <a:lstStyle/>
          <a:p>
            <a:pPr algn="l">
              <a:lnSpc>
                <a:spcPct val="80000"/>
              </a:lnSpc>
            </a:pPr>
            <a:r>
              <a:rPr lang="cs-CZ" sz="2000" b="1" dirty="0">
                <a:solidFill>
                  <a:schemeClr val="accent1">
                    <a:lumMod val="75000"/>
                  </a:schemeClr>
                </a:solidFill>
              </a:rPr>
              <a:t>Příjemci dotace: </a:t>
            </a:r>
          </a:p>
          <a:p>
            <a:pPr algn="l">
              <a:lnSpc>
                <a:spcPct val="80000"/>
              </a:lnSpc>
            </a:pPr>
            <a:r>
              <a:rPr lang="cs-CZ" sz="2000" dirty="0"/>
              <a:t>Zemědělský podnikatel. </a:t>
            </a:r>
          </a:p>
          <a:p>
            <a:pPr lvl="1" algn="l">
              <a:lnSpc>
                <a:spcPct val="80000"/>
              </a:lnSpc>
              <a:buFont typeface="Arial" charset="0"/>
              <a:buChar char="•"/>
            </a:pPr>
            <a:endParaRPr lang="cs-CZ" dirty="0"/>
          </a:p>
          <a:p>
            <a:pPr algn="l">
              <a:lnSpc>
                <a:spcPct val="80000"/>
              </a:lnSpc>
            </a:pPr>
            <a:r>
              <a:rPr lang="cs-CZ" sz="2000" b="1" dirty="0">
                <a:solidFill>
                  <a:schemeClr val="accent1">
                    <a:lumMod val="75000"/>
                  </a:schemeClr>
                </a:solidFill>
              </a:rPr>
              <a:t>Oblasti podpory:	</a:t>
            </a:r>
          </a:p>
          <a:p>
            <a:pPr algn="l">
              <a:lnSpc>
                <a:spcPct val="80000"/>
              </a:lnSpc>
            </a:pPr>
            <a:r>
              <a:rPr lang="cs-CZ" sz="2000" dirty="0"/>
              <a:t>Hmotné a nehmotné investice v živočišné a rostlinné výrobě, je určena na investice do zemědělských staveb a technologií pro živočišnou a rostlinnou výrobu a pro školkařskou produkci. Podporovány budou též investice na pořízení mobilních strojů pro zemědělskou výrobu.</a:t>
            </a:r>
          </a:p>
          <a:p>
            <a:pPr algn="l">
              <a:lnSpc>
                <a:spcPct val="80000"/>
              </a:lnSpc>
            </a:pPr>
            <a:r>
              <a:rPr lang="cs-CZ" sz="2000" b="1" dirty="0">
                <a:solidFill>
                  <a:schemeClr val="accent1">
                    <a:lumMod val="75000"/>
                  </a:schemeClr>
                </a:solidFill>
              </a:rPr>
              <a:t>Výše podpory:</a:t>
            </a:r>
          </a:p>
          <a:p>
            <a:pPr marL="342900" indent="-342900" algn="l">
              <a:lnSpc>
                <a:spcPct val="80000"/>
              </a:lnSpc>
              <a:buFont typeface="Wingdings" panose="05000000000000000000" pitchFamily="2" charset="2"/>
              <a:buChar char="§"/>
            </a:pPr>
            <a:r>
              <a:rPr lang="cs-CZ" sz="2000" dirty="0"/>
              <a:t>Maximální výše dotace činí 50% způsobilých výdajů ze kterých je stanovena dotace </a:t>
            </a:r>
            <a:br>
              <a:rPr lang="cs-CZ" sz="2000" dirty="0"/>
            </a:br>
            <a:br>
              <a:rPr lang="cs-CZ" sz="2000" dirty="0"/>
            </a:br>
            <a:r>
              <a:rPr lang="cs-CZ" sz="2000" dirty="0"/>
              <a:t>- </a:t>
            </a:r>
            <a:r>
              <a:rPr lang="cs-CZ" sz="2000" b="1" dirty="0"/>
              <a:t>u mladých začínajících zemědělců navýšení o 10% </a:t>
            </a:r>
            <a:r>
              <a:rPr lang="cs-CZ" sz="2000" dirty="0"/>
              <a:t>- </a:t>
            </a:r>
            <a:r>
              <a:rPr lang="cs-CZ" sz="2000" b="1" dirty="0">
                <a:solidFill>
                  <a:srgbClr val="FF0000"/>
                </a:solidFill>
              </a:rPr>
              <a:t>18 - 40 let; zahájení činnosti v průběhu 5 let</a:t>
            </a:r>
            <a:br>
              <a:rPr lang="cs-CZ" sz="2000" b="1" dirty="0">
                <a:solidFill>
                  <a:srgbClr val="FF0000"/>
                </a:solidFill>
              </a:rPr>
            </a:br>
            <a:r>
              <a:rPr lang="cs-CZ" sz="2000" b="1" dirty="0"/>
              <a:t>- hospodaření v ANC oblastech … navýšení o 10% pokud je alespoň 75% pozemků v těchto oblastech</a:t>
            </a:r>
          </a:p>
          <a:p>
            <a:pPr marL="342900" indent="-342900" algn="l">
              <a:lnSpc>
                <a:spcPct val="80000"/>
              </a:lnSpc>
              <a:buFont typeface="Wingdings" panose="05000000000000000000" pitchFamily="2" charset="2"/>
              <a:buChar char="§"/>
            </a:pPr>
            <a:endParaRPr lang="cs-CZ" sz="2000" dirty="0"/>
          </a:p>
          <a:p>
            <a:pPr algn="l"/>
            <a:endParaRPr lang="cs-CZ" sz="2000" dirty="0"/>
          </a:p>
        </p:txBody>
      </p:sp>
      <p:pic>
        <p:nvPicPr>
          <p:cNvPr id="10" name="Obrázek 9">
            <a:extLst>
              <a:ext uri="{FF2B5EF4-FFF2-40B4-BE49-F238E27FC236}">
                <a16:creationId xmlns:a16="http://schemas.microsoft.com/office/drawing/2014/main" id="{E7AB9717-BEE1-48EB-A552-C81037B88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79CEA31F-CCD1-4453-A667-0DAA3CD277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AA281B19-4812-4549-B125-41489D112D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424056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54448" y="946383"/>
            <a:ext cx="9687587" cy="589797"/>
          </a:xfrm>
        </p:spPr>
        <p:txBody>
          <a:bodyPr>
            <a:noAutofit/>
          </a:bodyPr>
          <a:lstStyle/>
          <a:p>
            <a:pPr algn="l"/>
            <a:r>
              <a:rPr lang="cs-CZ" sz="2800" b="1" dirty="0">
                <a:solidFill>
                  <a:schemeClr val="accent6">
                    <a:lumMod val="75000"/>
                  </a:schemeClr>
                </a:solidFill>
                <a:latin typeface="+mn-lt"/>
              </a:rPr>
              <a:t>FICHE 1  - Investice do zemědělských podniků</a:t>
            </a:r>
            <a:endParaRPr lang="cs-CZ" sz="2800" b="1" dirty="0">
              <a:solidFill>
                <a:srgbClr val="00B0F0"/>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54448" y="1584525"/>
            <a:ext cx="9892191" cy="4556836"/>
          </a:xfrm>
        </p:spPr>
        <p:txBody>
          <a:bodyPr>
            <a:normAutofit/>
          </a:bodyPr>
          <a:lstStyle/>
          <a:p>
            <a:pPr algn="just"/>
            <a:r>
              <a:rPr lang="cs-CZ" b="1" dirty="0">
                <a:solidFill>
                  <a:schemeClr val="accent1">
                    <a:lumMod val="75000"/>
                  </a:schemeClr>
                </a:solidFill>
              </a:rPr>
              <a:t>Způsobilé výdaje:</a:t>
            </a:r>
            <a:endParaRPr lang="cs-CZ" b="1" dirty="0"/>
          </a:p>
          <a:p>
            <a:pPr marL="457200" indent="-457200" algn="just">
              <a:buFont typeface="Wingdings" panose="05000000000000000000" pitchFamily="2" charset="2"/>
              <a:buChar char="§"/>
            </a:pPr>
            <a:r>
              <a:rPr lang="cs-CZ" dirty="0"/>
              <a:t>Stavby, stroje a technologie v zemědělské prvovýrobě.</a:t>
            </a:r>
          </a:p>
          <a:p>
            <a:pPr marL="457200" indent="-457200" algn="just">
              <a:buFont typeface="Wingdings" panose="05000000000000000000" pitchFamily="2" charset="2"/>
              <a:buChar char="§"/>
            </a:pPr>
            <a:r>
              <a:rPr lang="cs-CZ" dirty="0"/>
              <a:t>Nákup nemovitosti (do 10 % ZV).</a:t>
            </a:r>
          </a:p>
          <a:p>
            <a:pPr algn="just"/>
            <a:r>
              <a:rPr lang="cs-CZ" dirty="0"/>
              <a:t>Zemědělskou prvovýrobou se rozumí chov hospodářských zvířat, pěstování zemědělských plodin, včetně sklizně, výroba mléka, popřípadě vajec a produkce hospodářských zvířat před porážkou.</a:t>
            </a:r>
          </a:p>
          <a:p>
            <a:pPr algn="just"/>
            <a:br>
              <a:rPr lang="cs-CZ" dirty="0"/>
            </a:br>
            <a:r>
              <a:rPr lang="cs-CZ" dirty="0"/>
              <a:t>Zemědělskou prvovýrobou se rozumí výroba zemědělských produktů, včetně zejména pěstování plodin, sklizně, dojení, chovu zvířat (před porážkou) nebo rybolovu, jejímž výsledkem jsou výhradně produkty, které po sklizni, sběru nebo ulovení neprocházejí žádnou další operací kromě jednoduchého fyzického opracování</a:t>
            </a:r>
          </a:p>
          <a:p>
            <a:pPr algn="l"/>
            <a:endParaRPr lang="cs-CZ" dirty="0"/>
          </a:p>
        </p:txBody>
      </p:sp>
      <p:pic>
        <p:nvPicPr>
          <p:cNvPr id="10" name="Obrázek 9">
            <a:extLst>
              <a:ext uri="{FF2B5EF4-FFF2-40B4-BE49-F238E27FC236}">
                <a16:creationId xmlns:a16="http://schemas.microsoft.com/office/drawing/2014/main" id="{9EE6541B-2C33-4B17-A65C-89C11C4E5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ADE1D54E-9749-4E5E-A0DA-AE175D8B3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B1BA6F44-7293-48EC-A485-C9B29CA60C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41945"/>
            <a:ext cx="5059208" cy="1043025"/>
          </a:xfrm>
          <a:prstGeom prst="rect">
            <a:avLst/>
          </a:prstGeom>
        </p:spPr>
      </p:pic>
    </p:spTree>
    <p:extLst>
      <p:ext uri="{BB962C8B-B14F-4D97-AF65-F5344CB8AC3E}">
        <p14:creationId xmlns:p14="http://schemas.microsoft.com/office/powerpoint/2010/main" val="995078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52206" y="1169435"/>
            <a:ext cx="9687587" cy="589797"/>
          </a:xfrm>
        </p:spPr>
        <p:txBody>
          <a:bodyPr>
            <a:noAutofit/>
          </a:bodyPr>
          <a:lstStyle/>
          <a:p>
            <a:pPr algn="l"/>
            <a:r>
              <a:rPr lang="cs-CZ" sz="2800" b="1" dirty="0">
                <a:solidFill>
                  <a:schemeClr val="accent6">
                    <a:lumMod val="75000"/>
                  </a:schemeClr>
                </a:solidFill>
                <a:latin typeface="+mn-lt"/>
              </a:rPr>
              <a:t>FICHE 1  - Investice do zemědělských podniků</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149903" y="2172929"/>
            <a:ext cx="9892191" cy="4556836"/>
          </a:xfrm>
        </p:spPr>
        <p:txBody>
          <a:bodyPr>
            <a:normAutofit/>
          </a:bodyPr>
          <a:lstStyle/>
          <a:p>
            <a:pPr algn="just"/>
            <a:r>
              <a:rPr lang="cs-CZ" b="1" dirty="0">
                <a:solidFill>
                  <a:schemeClr val="accent1">
                    <a:lumMod val="75000"/>
                  </a:schemeClr>
                </a:solidFill>
              </a:rPr>
              <a:t>Další podmínky:</a:t>
            </a:r>
            <a:endParaRPr lang="cs-CZ" dirty="0"/>
          </a:p>
          <a:p>
            <a:pPr marL="457200" indent="-457200" algn="just">
              <a:buFont typeface="Wingdings" panose="05000000000000000000" pitchFamily="2" charset="2"/>
              <a:buChar char="§"/>
            </a:pPr>
            <a:r>
              <a:rPr lang="cs-CZ" dirty="0"/>
              <a:t>Předmět dotace odpovídá výrobnímu zaměření žadatele (k </a:t>
            </a:r>
            <a:r>
              <a:rPr lang="cs-CZ" dirty="0" err="1"/>
              <a:t>ŽoP</a:t>
            </a:r>
            <a:r>
              <a:rPr lang="cs-CZ" dirty="0"/>
              <a:t>).</a:t>
            </a:r>
          </a:p>
          <a:p>
            <a:pPr marL="457200" indent="-457200" algn="just">
              <a:buFont typeface="Wingdings" panose="05000000000000000000" pitchFamily="2" charset="2"/>
              <a:buChar char="§"/>
            </a:pPr>
            <a:r>
              <a:rPr lang="cs-CZ" dirty="0"/>
              <a:t>Nemovitost je ve vlastnictví žadatele, nebo spoluvlastnictví s 50% podílem a větším, nebo v nájmu, pachtu, či má věcné břemeno.</a:t>
            </a:r>
          </a:p>
          <a:p>
            <a:pPr marL="457200" indent="-457200" algn="just">
              <a:buFont typeface="Wingdings" panose="05000000000000000000" pitchFamily="2" charset="2"/>
              <a:buChar char="§"/>
            </a:pPr>
            <a:r>
              <a:rPr lang="cs-CZ" dirty="0"/>
              <a:t>Předmět dotace nesmí sloužit pouze pro poskytování služeb.</a:t>
            </a:r>
          </a:p>
          <a:p>
            <a:pPr marL="457200" indent="-457200" algn="just">
              <a:buFont typeface="Wingdings" panose="05000000000000000000" pitchFamily="2" charset="2"/>
              <a:buChar char="§"/>
            </a:pPr>
            <a:r>
              <a:rPr lang="cs-CZ" dirty="0"/>
              <a:t>Posouzení o vlivu na ŽP u záměrů kde je to vyžadováno.</a:t>
            </a:r>
            <a:endParaRPr lang="cs-CZ" sz="1200" dirty="0">
              <a:latin typeface="Arial Narrow" pitchFamily="34" charset="0"/>
            </a:endParaRPr>
          </a:p>
          <a:p>
            <a:pPr algn="l"/>
            <a:endParaRPr lang="cs-CZ" dirty="0"/>
          </a:p>
        </p:txBody>
      </p:sp>
      <p:pic>
        <p:nvPicPr>
          <p:cNvPr id="10" name="Obrázek 9">
            <a:extLst>
              <a:ext uri="{FF2B5EF4-FFF2-40B4-BE49-F238E27FC236}">
                <a16:creationId xmlns:a16="http://schemas.microsoft.com/office/drawing/2014/main" id="{36EAC7F5-8588-4F6E-8843-306D5045C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14A10BFE-6675-45A5-9ADD-845880A6EF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61FC1477-9A04-4861-8FDC-7C93EB5586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92357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52206" y="1169435"/>
            <a:ext cx="9687587" cy="589797"/>
          </a:xfrm>
        </p:spPr>
        <p:txBody>
          <a:bodyPr>
            <a:noAutofit/>
          </a:bodyPr>
          <a:lstStyle/>
          <a:p>
            <a:pPr algn="l"/>
            <a:r>
              <a:rPr lang="cs-CZ" sz="2800" b="1" dirty="0">
                <a:solidFill>
                  <a:schemeClr val="accent6">
                    <a:lumMod val="75000"/>
                  </a:schemeClr>
                </a:solidFill>
                <a:latin typeface="+mn-lt"/>
              </a:rPr>
              <a:t>FICHE 1  - Investice do zemědělských podniků</a:t>
            </a:r>
            <a:endParaRPr lang="cs-CZ" sz="2800" b="1" dirty="0">
              <a:solidFill>
                <a:srgbClr val="00B0F0"/>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0" y="2172929"/>
            <a:ext cx="9892191" cy="4556836"/>
          </a:xfrm>
        </p:spPr>
        <p:txBody>
          <a:bodyPr>
            <a:normAutofit/>
          </a:bodyPr>
          <a:lstStyle/>
          <a:p>
            <a:pPr algn="just"/>
            <a:r>
              <a:rPr lang="cs-CZ" b="1" dirty="0">
                <a:solidFill>
                  <a:schemeClr val="accent1">
                    <a:lumMod val="75000"/>
                  </a:schemeClr>
                </a:solidFill>
              </a:rPr>
              <a:t>Preferenční kritéria:</a:t>
            </a:r>
            <a:endParaRPr lang="cs-CZ" b="1" dirty="0"/>
          </a:p>
          <a:p>
            <a:pPr marL="457200" indent="-457200" algn="l">
              <a:buFont typeface="Wingdings" panose="05000000000000000000" pitchFamily="2" charset="2"/>
              <a:buChar char="§"/>
            </a:pPr>
            <a:r>
              <a:rPr lang="pl-PL" dirty="0"/>
              <a:t>Žadatelem je mladý zemědělec.                                       7 bodů</a:t>
            </a:r>
          </a:p>
          <a:p>
            <a:pPr marL="457200" indent="-457200" algn="l">
              <a:buFont typeface="Wingdings" panose="05000000000000000000" pitchFamily="2" charset="2"/>
              <a:buChar char="§"/>
            </a:pPr>
            <a:r>
              <a:rPr lang="pl-PL" dirty="0"/>
              <a:t>Podpora bioprodukce.                                                         3 body</a:t>
            </a:r>
          </a:p>
          <a:p>
            <a:pPr marL="457200" indent="-457200" algn="l">
              <a:buFont typeface="Wingdings" panose="05000000000000000000" pitchFamily="2" charset="2"/>
              <a:buChar char="§"/>
            </a:pPr>
            <a:r>
              <a:rPr lang="pl-PL" dirty="0"/>
              <a:t>Předmětem projektu není nákup traktoru.                   10 bodů</a:t>
            </a:r>
          </a:p>
          <a:p>
            <a:pPr marL="457200" indent="-457200" algn="l">
              <a:buFont typeface="Wingdings" panose="05000000000000000000" pitchFamily="2" charset="2"/>
              <a:buChar char="§"/>
            </a:pPr>
            <a:r>
              <a:rPr lang="pl-PL" dirty="0"/>
              <a:t>Tvorba nových pracovních míst.                                max 5 bodů</a:t>
            </a:r>
          </a:p>
          <a:p>
            <a:pPr marL="457200" indent="-457200" algn="l">
              <a:buFont typeface="Wingdings" panose="05000000000000000000" pitchFamily="2" charset="2"/>
              <a:buChar char="§"/>
            </a:pPr>
            <a:endParaRPr lang="pl-PL" dirty="0"/>
          </a:p>
          <a:p>
            <a:pPr marL="457200" indent="-457200" algn="l">
              <a:buFont typeface="Wingdings" panose="05000000000000000000" pitchFamily="2" charset="2"/>
              <a:buChar char="§"/>
            </a:pPr>
            <a:r>
              <a:rPr lang="pl-PL" dirty="0"/>
              <a:t>Min. Počet bodů   10           Max. Počet bodů 25</a:t>
            </a:r>
            <a:endParaRPr lang="cs-CZ" dirty="0"/>
          </a:p>
          <a:p>
            <a:pPr algn="l"/>
            <a:endParaRPr lang="cs-CZ" dirty="0"/>
          </a:p>
        </p:txBody>
      </p:sp>
      <p:pic>
        <p:nvPicPr>
          <p:cNvPr id="10" name="Obrázek 9">
            <a:extLst>
              <a:ext uri="{FF2B5EF4-FFF2-40B4-BE49-F238E27FC236}">
                <a16:creationId xmlns:a16="http://schemas.microsoft.com/office/drawing/2014/main" id="{82B73287-9F18-4827-8CB4-A9FABCBE0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BBBB3386-F300-4C60-B13D-372696853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1E56844C-F1AF-48F3-8324-19A4BBE44E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036398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52206" y="1169435"/>
            <a:ext cx="9687587" cy="589797"/>
          </a:xfrm>
        </p:spPr>
        <p:txBody>
          <a:bodyPr>
            <a:noAutofit/>
          </a:bodyPr>
          <a:lstStyle/>
          <a:p>
            <a:pPr algn="l"/>
            <a:r>
              <a:rPr lang="cs-CZ" sz="2800" b="1" dirty="0">
                <a:solidFill>
                  <a:schemeClr val="accent6">
                    <a:lumMod val="75000"/>
                  </a:schemeClr>
                </a:solidFill>
                <a:latin typeface="+mn-lt"/>
              </a:rPr>
              <a:t>FICHE 1  - Investice do zemědělských podniků</a:t>
            </a:r>
            <a:endParaRPr lang="cs-CZ" sz="2800" b="1" dirty="0">
              <a:solidFill>
                <a:srgbClr val="00B0F0"/>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0" y="2172929"/>
            <a:ext cx="9892191" cy="4556836"/>
          </a:xfrm>
        </p:spPr>
        <p:txBody>
          <a:bodyPr>
            <a:normAutofit/>
          </a:bodyPr>
          <a:lstStyle/>
          <a:p>
            <a:pPr algn="just"/>
            <a:r>
              <a:rPr lang="cs-CZ" b="1" dirty="0">
                <a:solidFill>
                  <a:schemeClr val="accent1">
                    <a:lumMod val="75000"/>
                  </a:schemeClr>
                </a:solidFill>
              </a:rPr>
              <a:t>Nepovinné přílohy:</a:t>
            </a:r>
            <a:endParaRPr lang="cs-CZ" b="1" dirty="0"/>
          </a:p>
          <a:p>
            <a:pPr marL="457200" indent="-457200" algn="l">
              <a:buFont typeface="Wingdings" panose="05000000000000000000" pitchFamily="2" charset="2"/>
              <a:buChar char="§"/>
            </a:pPr>
            <a:r>
              <a:rPr lang="cs-CZ" dirty="0"/>
              <a:t>Kopie výpisu z obchodního rejstříku nebo kopie výpisu z živnostenského rejstříku. </a:t>
            </a:r>
          </a:p>
          <a:p>
            <a:pPr marL="457200" indent="-457200" algn="l">
              <a:buFont typeface="Wingdings" panose="05000000000000000000" pitchFamily="2" charset="2"/>
              <a:buChar char="§"/>
            </a:pPr>
            <a:r>
              <a:rPr lang="cs-CZ" dirty="0"/>
              <a:t>Osvědčení o původu biopotravin či </a:t>
            </a:r>
            <a:r>
              <a:rPr lang="cs-CZ" dirty="0" err="1"/>
              <a:t>biokrmiva</a:t>
            </a:r>
            <a:r>
              <a:rPr lang="cs-CZ" dirty="0"/>
              <a:t> – prostá kopie. </a:t>
            </a:r>
          </a:p>
          <a:p>
            <a:pPr marL="457200" indent="-457200" algn="l">
              <a:buFont typeface="Wingdings" panose="05000000000000000000" pitchFamily="2" charset="2"/>
              <a:buChar char="§"/>
            </a:pPr>
            <a:r>
              <a:rPr lang="cs-CZ" dirty="0"/>
              <a:t>Osvědčení, že se žadatel nachází v tzv. "přechodném období" (kopie podané žádosti na Ministerstvo zemědělství o registraci osoby podnikající v ekologickém zemědělství) – prostá kopie. </a:t>
            </a:r>
          </a:p>
          <a:p>
            <a:pPr algn="l"/>
            <a:endParaRPr lang="cs-CZ" dirty="0"/>
          </a:p>
        </p:txBody>
      </p:sp>
      <p:pic>
        <p:nvPicPr>
          <p:cNvPr id="10" name="Obrázek 9">
            <a:extLst>
              <a:ext uri="{FF2B5EF4-FFF2-40B4-BE49-F238E27FC236}">
                <a16:creationId xmlns:a16="http://schemas.microsoft.com/office/drawing/2014/main" id="{85654AF6-C493-475B-9CC4-7178FEC6D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4C3738B5-3691-4404-95F5-F0FBB789F3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0463E5AB-D243-486C-934C-80C2F1F1F7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534295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613470"/>
            <a:ext cx="9892191" cy="4257657"/>
          </a:xfrm>
        </p:spPr>
        <p:txBody>
          <a:bodyPr>
            <a:normAutofit/>
          </a:bodyPr>
          <a:lstStyle/>
          <a:p>
            <a:pPr algn="just">
              <a:lnSpc>
                <a:spcPct val="80000"/>
              </a:lnSpc>
            </a:pPr>
            <a:r>
              <a:rPr lang="cs-CZ" sz="2600" b="1" dirty="0">
                <a:solidFill>
                  <a:schemeClr val="accent1">
                    <a:lumMod val="75000"/>
                  </a:schemeClr>
                </a:solidFill>
              </a:rPr>
              <a:t>Příjemci dotace: </a:t>
            </a:r>
          </a:p>
          <a:p>
            <a:pPr lvl="1" algn="just">
              <a:lnSpc>
                <a:spcPct val="80000"/>
              </a:lnSpc>
            </a:pPr>
            <a:r>
              <a:rPr lang="cs-CZ" sz="2200" dirty="0"/>
              <a:t>Fyzické a právnické osoby – mikropodniky a malé podniky ve venkovských oblastech, jakož i zemědělci </a:t>
            </a:r>
          </a:p>
          <a:p>
            <a:pPr algn="just">
              <a:lnSpc>
                <a:spcPct val="80000"/>
              </a:lnSpc>
            </a:pPr>
            <a:r>
              <a:rPr lang="cs-CZ" sz="2600" b="1" dirty="0">
                <a:solidFill>
                  <a:schemeClr val="accent1">
                    <a:lumMod val="75000"/>
                  </a:schemeClr>
                </a:solidFill>
              </a:rPr>
              <a:t>Oblasti podpory:</a:t>
            </a:r>
          </a:p>
          <a:p>
            <a:pPr lvl="1" algn="just">
              <a:lnSpc>
                <a:spcPct val="80000"/>
              </a:lnSpc>
            </a:pPr>
            <a:r>
              <a:rPr lang="cs-CZ" sz="2200" dirty="0"/>
              <a:t>Investice do vybraných nezemědělských činností dle Klasifikace CZ NACE</a:t>
            </a:r>
          </a:p>
          <a:p>
            <a:pPr algn="just">
              <a:lnSpc>
                <a:spcPct val="80000"/>
              </a:lnSpc>
            </a:pPr>
            <a:r>
              <a:rPr lang="cs-CZ" sz="2600" b="1" dirty="0">
                <a:solidFill>
                  <a:schemeClr val="accent1">
                    <a:lumMod val="75000"/>
                  </a:schemeClr>
                </a:solidFill>
              </a:rPr>
              <a:t>Podpora:</a:t>
            </a:r>
          </a:p>
          <a:p>
            <a:pPr marL="342900" indent="-342900" algn="just">
              <a:buFont typeface="Wingdings" panose="05000000000000000000" pitchFamily="2" charset="2"/>
              <a:buChar char="§"/>
            </a:pPr>
            <a:r>
              <a:rPr lang="cs-CZ" sz="2200" b="1" dirty="0"/>
              <a:t>45%</a:t>
            </a:r>
            <a:r>
              <a:rPr lang="cs-CZ" sz="2200" dirty="0"/>
              <a:t> způsobilých výdajů ze kterých je stanovena dotace  pro </a:t>
            </a:r>
            <a:r>
              <a:rPr lang="cs-CZ" sz="2200" b="1" dirty="0"/>
              <a:t>malé podniky a mikropodniky</a:t>
            </a:r>
            <a:r>
              <a:rPr lang="cs-CZ" sz="2200" dirty="0"/>
              <a:t>; </a:t>
            </a:r>
          </a:p>
          <a:p>
            <a:pPr marL="342900" indent="-342900" algn="just">
              <a:buFont typeface="Wingdings" panose="05000000000000000000" pitchFamily="2" charset="2"/>
              <a:buChar char="§"/>
            </a:pPr>
            <a:r>
              <a:rPr lang="cs-CZ" sz="2200" dirty="0"/>
              <a:t>35 % - střední podniky (pouze zemědělci); </a:t>
            </a:r>
          </a:p>
          <a:p>
            <a:pPr marL="342900" indent="-342900" algn="just">
              <a:buFont typeface="Wingdings" panose="05000000000000000000" pitchFamily="2" charset="2"/>
              <a:buChar char="§"/>
            </a:pPr>
            <a:r>
              <a:rPr lang="cs-CZ" sz="2200" dirty="0"/>
              <a:t>25 % - velké podniky (pouze zemědělci)</a:t>
            </a:r>
          </a:p>
          <a:p>
            <a:pPr marL="342900" indent="-342900" algn="just">
              <a:buFont typeface="Wingdings" panose="05000000000000000000" pitchFamily="2" charset="2"/>
              <a:buChar char="§"/>
            </a:pPr>
            <a:r>
              <a:rPr lang="cs-CZ" sz="2200" dirty="0"/>
              <a:t>Pod pravidlem </a:t>
            </a:r>
            <a:r>
              <a:rPr lang="cs-CZ" sz="2200" b="1" dirty="0"/>
              <a:t>de minimis, nebo blokové výjimky </a:t>
            </a:r>
            <a:endParaRPr lang="cs-CZ" sz="2200" dirty="0"/>
          </a:p>
          <a:p>
            <a:pPr algn="l"/>
            <a:endParaRPr lang="cs-CZ" dirty="0"/>
          </a:p>
        </p:txBody>
      </p:sp>
      <p:pic>
        <p:nvPicPr>
          <p:cNvPr id="10" name="Obrázek 9">
            <a:extLst>
              <a:ext uri="{FF2B5EF4-FFF2-40B4-BE49-F238E27FC236}">
                <a16:creationId xmlns:a16="http://schemas.microsoft.com/office/drawing/2014/main" id="{4149D1B7-FDC0-463D-BB30-9161226D91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15AC5028-9A51-4D0E-B618-BE692B998C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EA3A9762-2CE6-4452-A2AB-ED32E128C0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17311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846188" y="1044347"/>
            <a:ext cx="9687587" cy="589797"/>
          </a:xfrm>
        </p:spPr>
        <p:txBody>
          <a:bodyPr>
            <a:noAutofit/>
          </a:bodyPr>
          <a:lstStyle/>
          <a:p>
            <a:pPr algn="l"/>
            <a:r>
              <a:rPr lang="cs-CZ" sz="2800" b="1" dirty="0">
                <a:solidFill>
                  <a:schemeClr val="accent6">
                    <a:lumMod val="75000"/>
                  </a:schemeClr>
                </a:solidFill>
                <a:latin typeface="+mn-lt"/>
              </a:rPr>
              <a:t>Kategorie podniků</a:t>
            </a:r>
          </a:p>
        </p:txBody>
      </p:sp>
      <p:pic>
        <p:nvPicPr>
          <p:cNvPr id="4" name="Obrázek 3">
            <a:extLst>
              <a:ext uri="{FF2B5EF4-FFF2-40B4-BE49-F238E27FC236}">
                <a16:creationId xmlns:a16="http://schemas.microsoft.com/office/drawing/2014/main" id="{544ECDEC-779B-4FF5-952A-32AAEA1C5C3A}"/>
              </a:ext>
            </a:extLst>
          </p:cNvPr>
          <p:cNvPicPr>
            <a:picLocks noChangeAspect="1"/>
          </p:cNvPicPr>
          <p:nvPr/>
        </p:nvPicPr>
        <p:blipFill>
          <a:blip r:embed="rId2"/>
          <a:stretch>
            <a:fillRect/>
          </a:stretch>
        </p:blipFill>
        <p:spPr>
          <a:xfrm>
            <a:off x="720622" y="1608980"/>
            <a:ext cx="10750754" cy="4346940"/>
          </a:xfrm>
          <a:prstGeom prst="rect">
            <a:avLst/>
          </a:prstGeom>
        </p:spPr>
      </p:pic>
      <p:pic>
        <p:nvPicPr>
          <p:cNvPr id="10" name="Obrázek 9">
            <a:extLst>
              <a:ext uri="{FF2B5EF4-FFF2-40B4-BE49-F238E27FC236}">
                <a16:creationId xmlns:a16="http://schemas.microsoft.com/office/drawing/2014/main" id="{2C992B32-33DF-4C32-A063-2DA16A6FE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FBE2562E-1531-4E95-92B0-F47588DFD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73DB5960-843F-4CBF-8F42-53B6ED4C4B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03470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856878"/>
            <a:ext cx="9892191" cy="4257657"/>
          </a:xfrm>
        </p:spPr>
        <p:txBody>
          <a:bodyPr>
            <a:normAutofit/>
          </a:bodyPr>
          <a:lstStyle/>
          <a:p>
            <a:pPr algn="just"/>
            <a:r>
              <a:rPr lang="cs-CZ" sz="2600" b="1" dirty="0">
                <a:solidFill>
                  <a:schemeClr val="accent1">
                    <a:lumMod val="75000"/>
                  </a:schemeClr>
                </a:solidFill>
              </a:rPr>
              <a:t>Způsobilé výdaje:</a:t>
            </a:r>
          </a:p>
          <a:p>
            <a:pPr marL="342900" indent="-342900" algn="just">
              <a:buFont typeface="Wingdings" panose="05000000000000000000" pitchFamily="2" charset="2"/>
              <a:buChar char="§"/>
            </a:pPr>
            <a:r>
              <a:rPr lang="cs-CZ" sz="2000" dirty="0"/>
              <a:t>Stavební obnova či nová výstavba provozovny, kanceláře či malokapacitního ubytovacího zařízení (vč. stravování).</a:t>
            </a:r>
          </a:p>
          <a:p>
            <a:pPr marL="342900" indent="-342900" algn="just">
              <a:buFont typeface="Wingdings" panose="05000000000000000000" pitchFamily="2" charset="2"/>
              <a:buChar char="§"/>
            </a:pPr>
            <a:r>
              <a:rPr lang="cs-CZ" sz="2000" dirty="0"/>
              <a:t>Pořízení strojů, technologií a dalšího vybavení sloužícího pro nezemědělskou činnost.</a:t>
            </a:r>
          </a:p>
          <a:p>
            <a:pPr marL="342900" indent="-342900" algn="just">
              <a:buFont typeface="Wingdings" panose="05000000000000000000" pitchFamily="2" charset="2"/>
              <a:buChar char="§"/>
            </a:pPr>
            <a:r>
              <a:rPr lang="pl-PL" sz="2000" dirty="0"/>
              <a:t>Doplňující výdaje jako součást projektu </a:t>
            </a:r>
            <a:r>
              <a:rPr lang="cs-CZ" sz="2000" dirty="0"/>
              <a:t>(parkovací stání, oplocení, úprava povrchů apod.).</a:t>
            </a:r>
            <a:br>
              <a:rPr lang="cs-CZ" sz="2000" dirty="0"/>
            </a:br>
            <a:r>
              <a:rPr lang="cs-CZ" sz="2000" dirty="0"/>
              <a:t>Max 30% projektu</a:t>
            </a:r>
          </a:p>
          <a:p>
            <a:pPr marL="342900" indent="-342900" algn="just">
              <a:buFont typeface="Wingdings" panose="05000000000000000000" pitchFamily="2" charset="2"/>
              <a:buChar char="§"/>
            </a:pPr>
            <a:r>
              <a:rPr lang="cs-CZ" sz="2000" dirty="0"/>
              <a:t>Nákup nemovitosti (do 10 % výdajů).</a:t>
            </a:r>
            <a:endParaRPr lang="cs-CZ" sz="2000" b="1" dirty="0">
              <a:latin typeface="Arial Narrow" pitchFamily="34" charset="0"/>
            </a:endParaRPr>
          </a:p>
          <a:p>
            <a:pPr algn="l"/>
            <a:endParaRPr lang="cs-CZ" dirty="0"/>
          </a:p>
        </p:txBody>
      </p:sp>
      <p:pic>
        <p:nvPicPr>
          <p:cNvPr id="10" name="Obrázek 9">
            <a:extLst>
              <a:ext uri="{FF2B5EF4-FFF2-40B4-BE49-F238E27FC236}">
                <a16:creationId xmlns:a16="http://schemas.microsoft.com/office/drawing/2014/main" id="{D6116FD8-2FF1-4369-89C4-D93DB4B394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13CB1C15-76CD-461B-AE48-7486636AD8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9512BD4D-675D-426F-9A67-F22642A179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53005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726498"/>
            <a:ext cx="9892191" cy="4257657"/>
          </a:xfrm>
        </p:spPr>
        <p:txBody>
          <a:bodyPr>
            <a:noAutofit/>
          </a:bodyPr>
          <a:lstStyle/>
          <a:p>
            <a:pPr algn="just"/>
            <a:r>
              <a:rPr lang="cs-CZ" sz="1500" b="1" dirty="0">
                <a:solidFill>
                  <a:schemeClr val="accent1">
                    <a:lumMod val="75000"/>
                  </a:schemeClr>
                </a:solidFill>
              </a:rPr>
              <a:t>Projekt se týká pouze činností zařazených do těchto sekcí Klasifikace ekonomických činností (CZ-NACE): </a:t>
            </a:r>
          </a:p>
          <a:p>
            <a:pPr algn="just"/>
            <a:r>
              <a:rPr lang="cs-CZ" sz="1500" dirty="0"/>
              <a:t>C – zpracovatelský průmysl (vyjma 12.00, 25.40),</a:t>
            </a:r>
          </a:p>
          <a:p>
            <a:pPr algn="just"/>
            <a:r>
              <a:rPr lang="cs-CZ" sz="1500" dirty="0"/>
              <a:t>F – stavebnictví (vyjma 41.1),</a:t>
            </a:r>
          </a:p>
          <a:p>
            <a:pPr algn="just"/>
            <a:r>
              <a:rPr lang="cs-CZ" sz="1500" dirty="0"/>
              <a:t>G – velkoobchod a maloobchod; opravy a údržba motorových vozidel (vyjma 46, 47.3),</a:t>
            </a:r>
          </a:p>
          <a:p>
            <a:pPr algn="just"/>
            <a:r>
              <a:rPr lang="cs-CZ" sz="1500" dirty="0"/>
              <a:t>I – ubytování, stravování, pohostinství,</a:t>
            </a:r>
          </a:p>
          <a:p>
            <a:pPr algn="just"/>
            <a:r>
              <a:rPr lang="cs-CZ" sz="1500" dirty="0"/>
              <a:t>J – informační a komunikační činnost (vyjma 60, 61),</a:t>
            </a:r>
          </a:p>
          <a:p>
            <a:pPr algn="just"/>
            <a:r>
              <a:rPr lang="cs-CZ" sz="1500" dirty="0"/>
              <a:t>M – profesní, vědecké technické činnosti (vyjma 70),</a:t>
            </a:r>
          </a:p>
          <a:p>
            <a:pPr algn="just"/>
            <a:r>
              <a:rPr lang="cs-CZ" sz="1500" dirty="0"/>
              <a:t>N79 – činnosti cestovních kanceláří a agentur a ostatní rezervační služby; N81 – činnosti související se stavbami a úpravou krajiny (vyjma 81.1); </a:t>
            </a:r>
            <a:r>
              <a:rPr lang="pt-BR" sz="1500" dirty="0"/>
              <a:t>N82.1 – administrativní a kancelářská činnost</a:t>
            </a:r>
            <a:r>
              <a:rPr lang="cs-CZ" sz="1500" dirty="0"/>
              <a:t>; N82.3 – pořádání konferencí a hospodářských výstav; N82.92 – balicí činnost,</a:t>
            </a:r>
          </a:p>
          <a:p>
            <a:pPr algn="just"/>
            <a:r>
              <a:rPr lang="cs-CZ" sz="1500" dirty="0"/>
              <a:t>P85.59 – ostatní vzdělávání,</a:t>
            </a:r>
          </a:p>
          <a:p>
            <a:pPr algn="just"/>
            <a:r>
              <a:rPr lang="cs-CZ" sz="1500" dirty="0"/>
              <a:t>R93 – sportovní, zábavní, rekreační činnost,</a:t>
            </a:r>
          </a:p>
          <a:p>
            <a:pPr algn="just"/>
            <a:r>
              <a:rPr lang="cs-CZ" sz="1500" dirty="0"/>
              <a:t>S95 – opravy počítačů a výrobků pro osobní potřebu a převážně pro Domácnost S96 – poskytování ostatních osobních služeb.</a:t>
            </a:r>
            <a:endParaRPr lang="cs-CZ" sz="1500" b="1" dirty="0"/>
          </a:p>
          <a:p>
            <a:pPr algn="l"/>
            <a:endParaRPr lang="cs-CZ" sz="1500" dirty="0"/>
          </a:p>
        </p:txBody>
      </p:sp>
      <p:pic>
        <p:nvPicPr>
          <p:cNvPr id="10" name="Obrázek 9">
            <a:extLst>
              <a:ext uri="{FF2B5EF4-FFF2-40B4-BE49-F238E27FC236}">
                <a16:creationId xmlns:a16="http://schemas.microsoft.com/office/drawing/2014/main" id="{43519F4E-E076-4FDF-BE1F-EAF4B6A472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394AE304-8A9A-4F57-95F1-3698E39C2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DDEF7FFF-6C7A-48DD-940F-5A9A21450D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91544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467764"/>
            <a:ext cx="9687587" cy="597010"/>
          </a:xfrm>
        </p:spPr>
        <p:txBody>
          <a:bodyPr>
            <a:noAutofit/>
          </a:bodyPr>
          <a:lstStyle/>
          <a:p>
            <a:pPr algn="l"/>
            <a:r>
              <a:rPr lang="cs-CZ" sz="2800" b="1" dirty="0">
                <a:latin typeface="+mn-lt"/>
              </a:rPr>
              <a:t>Program webináře</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1" y="2361278"/>
            <a:ext cx="4218038" cy="3274142"/>
          </a:xfrm>
        </p:spPr>
        <p:txBody>
          <a:bodyPr>
            <a:normAutofit fontScale="70000" lnSpcReduction="20000"/>
          </a:bodyPr>
          <a:lstStyle/>
          <a:p>
            <a:pPr marL="342900" indent="-342900" algn="l">
              <a:buFont typeface="Wingdings" panose="05000000000000000000" pitchFamily="2" charset="2"/>
              <a:buChar char="§"/>
            </a:pPr>
            <a:r>
              <a:rPr lang="cs-CZ" dirty="0"/>
              <a:t>Základní údaje o výzvě</a:t>
            </a:r>
          </a:p>
          <a:p>
            <a:pPr marL="342900" indent="-342900" algn="l">
              <a:buFont typeface="Wingdings" panose="05000000000000000000" pitchFamily="2" charset="2"/>
              <a:buChar char="§"/>
            </a:pPr>
            <a:r>
              <a:rPr lang="cs-CZ" dirty="0"/>
              <a:t>Společné podmínky pro všechna opatření</a:t>
            </a:r>
          </a:p>
          <a:p>
            <a:pPr marL="342900" indent="-342900" algn="l">
              <a:buFont typeface="Wingdings" panose="05000000000000000000" pitchFamily="2" charset="2"/>
              <a:buChar char="§"/>
            </a:pPr>
            <a:r>
              <a:rPr lang="cs-CZ" dirty="0"/>
              <a:t>Financování projektu</a:t>
            </a:r>
          </a:p>
          <a:p>
            <a:pPr marL="342900" indent="-342900" algn="l">
              <a:buFont typeface="Wingdings" panose="05000000000000000000" pitchFamily="2" charset="2"/>
              <a:buChar char="§"/>
            </a:pPr>
            <a:r>
              <a:rPr lang="cs-CZ" dirty="0"/>
              <a:t>Povinné přílohy všech opatření (</a:t>
            </a:r>
            <a:r>
              <a:rPr lang="cs-CZ" dirty="0" err="1"/>
              <a:t>Fichí</a:t>
            </a:r>
            <a:r>
              <a:rPr lang="cs-CZ" dirty="0"/>
              <a:t>)</a:t>
            </a:r>
          </a:p>
          <a:p>
            <a:pPr marL="342900" indent="-342900" algn="l">
              <a:buFont typeface="Wingdings" panose="05000000000000000000" pitchFamily="2" charset="2"/>
              <a:buChar char="§"/>
            </a:pPr>
            <a:r>
              <a:rPr lang="cs-CZ" dirty="0"/>
              <a:t>Představení vyhlášených opatření (</a:t>
            </a:r>
            <a:r>
              <a:rPr lang="cs-CZ" dirty="0" err="1"/>
              <a:t>Fichí</a:t>
            </a:r>
            <a:r>
              <a:rPr lang="cs-CZ" dirty="0"/>
              <a:t>)</a:t>
            </a:r>
          </a:p>
          <a:p>
            <a:pPr marL="342900" indent="-342900" algn="l">
              <a:buFont typeface="Wingdings" panose="05000000000000000000" pitchFamily="2" charset="2"/>
              <a:buChar char="§"/>
            </a:pPr>
            <a:r>
              <a:rPr lang="cs-CZ" dirty="0"/>
              <a:t>Obecná ustanovení pro všechny žadatele</a:t>
            </a:r>
          </a:p>
          <a:p>
            <a:pPr marL="342900" indent="-342900" algn="l">
              <a:buFont typeface="Wingdings" panose="05000000000000000000" pitchFamily="2" charset="2"/>
              <a:buChar char="§"/>
            </a:pPr>
            <a:r>
              <a:rPr lang="cs-CZ" dirty="0"/>
              <a:t>Postup vytvoření a podání žádosti o dotaci</a:t>
            </a:r>
          </a:p>
          <a:p>
            <a:pPr marL="342900" indent="-342900" algn="l">
              <a:buFont typeface="Wingdings" panose="05000000000000000000" pitchFamily="2" charset="2"/>
              <a:buChar char="§"/>
            </a:pPr>
            <a:r>
              <a:rPr lang="cs-CZ" dirty="0"/>
              <a:t>Postup příjmu žádostí</a:t>
            </a:r>
          </a:p>
          <a:p>
            <a:pPr marL="342900" indent="-342900" algn="l">
              <a:buFont typeface="Wingdings" panose="05000000000000000000" pitchFamily="2" charset="2"/>
              <a:buChar char="§"/>
            </a:pPr>
            <a:r>
              <a:rPr lang="cs-CZ" dirty="0"/>
              <a:t>Důležité podklady a odkazy</a:t>
            </a:r>
          </a:p>
          <a:p>
            <a:pPr marL="342900" indent="-342900" algn="l">
              <a:buFont typeface="Wingdings" panose="05000000000000000000" pitchFamily="2" charset="2"/>
              <a:buChar char="§"/>
            </a:pPr>
            <a:endParaRPr lang="cs-CZ" dirty="0"/>
          </a:p>
          <a:p>
            <a:endParaRPr lang="cs-CZ" dirty="0"/>
          </a:p>
        </p:txBody>
      </p:sp>
      <p:pic>
        <p:nvPicPr>
          <p:cNvPr id="14" name="Obrázek 13">
            <a:extLst>
              <a:ext uri="{FF2B5EF4-FFF2-40B4-BE49-F238E27FC236}">
                <a16:creationId xmlns:a16="http://schemas.microsoft.com/office/drawing/2014/main" id="{2F2B81A0-2EF5-4A66-8440-DE7CB368F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6" name="Obrázek 15">
            <a:extLst>
              <a:ext uri="{FF2B5EF4-FFF2-40B4-BE49-F238E27FC236}">
                <a16:creationId xmlns:a16="http://schemas.microsoft.com/office/drawing/2014/main" id="{16FBCC48-8711-4EAB-AF92-588D5C47ED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pic>
        <p:nvPicPr>
          <p:cNvPr id="7" name="Obrázek 6">
            <a:extLst>
              <a:ext uri="{FF2B5EF4-FFF2-40B4-BE49-F238E27FC236}">
                <a16:creationId xmlns:a16="http://schemas.microsoft.com/office/drawing/2014/main" id="{74F2EACF-ACE8-46B3-B4C8-A76099DDEF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spTree>
    <p:extLst>
      <p:ext uri="{BB962C8B-B14F-4D97-AF65-F5344CB8AC3E}">
        <p14:creationId xmlns:p14="http://schemas.microsoft.com/office/powerpoint/2010/main" val="268979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796451"/>
            <a:ext cx="9892191" cy="4257657"/>
          </a:xfrm>
        </p:spPr>
        <p:txBody>
          <a:bodyPr>
            <a:normAutofit fontScale="77500" lnSpcReduction="20000"/>
          </a:bodyPr>
          <a:lstStyle/>
          <a:p>
            <a:pPr algn="just"/>
            <a:r>
              <a:rPr lang="cs-CZ" sz="1600" b="1" dirty="0">
                <a:solidFill>
                  <a:schemeClr val="accent1">
                    <a:lumMod val="75000"/>
                  </a:schemeClr>
                </a:solidFill>
              </a:rPr>
              <a:t>Další vymezení:</a:t>
            </a:r>
          </a:p>
          <a:p>
            <a:pPr marL="342900" indent="-342900" algn="just">
              <a:buFont typeface="Wingdings" panose="05000000000000000000" pitchFamily="2" charset="2"/>
              <a:buChar char="§"/>
            </a:pPr>
            <a:r>
              <a:rPr lang="cs-CZ" sz="1600" b="1" dirty="0"/>
              <a:t>Činnosti R93 (sportovní, zábavní, rekreační činnost) a I56 (stravování a pohostinství) pouze ve vazbě na venkovskou turistiku nebo ubytovací kapacitu.</a:t>
            </a:r>
          </a:p>
          <a:p>
            <a:pPr marL="285750" indent="-285750" algn="just">
              <a:buFontTx/>
              <a:buChar char="-"/>
            </a:pPr>
            <a:r>
              <a:rPr lang="cs-CZ" sz="1600" dirty="0"/>
              <a:t>Žadatel doloží, že v okruhu </a:t>
            </a:r>
            <a:r>
              <a:rPr lang="cs-CZ" sz="1600" b="1" dirty="0"/>
              <a:t>10 km od místa realizace se nachází objekt venkovské turistiky s návštěvností min. 2000</a:t>
            </a:r>
            <a:r>
              <a:rPr lang="cs-CZ" sz="1600" dirty="0"/>
              <a:t> osob/rok. Objekt venkovské turistiky se musí nacházet na území obce do 25 tis. obyvatel.</a:t>
            </a:r>
          </a:p>
          <a:p>
            <a:pPr marL="285750" indent="-285750" algn="just">
              <a:buFontTx/>
              <a:buChar char="-"/>
            </a:pPr>
            <a:r>
              <a:rPr lang="cs-CZ" sz="1600" dirty="0"/>
              <a:t>Je-li součástí projektu ubytovací zařízení, musí se jednat o zařízení v souladu s § 2 odst. c) vyhlášky č. 501/2006 Sb. o obecných požadavcích na využívání území včetně navazujících změn vyhlášky, a dále o zařízení s kapacitou </a:t>
            </a:r>
            <a:r>
              <a:rPr lang="cs-CZ" sz="1600" b="1" dirty="0"/>
              <a:t>nejméně 6 pevných lůžek, maximálně však 40 pevných lůžek (bez přistýlek). </a:t>
            </a:r>
          </a:p>
          <a:p>
            <a:pPr marL="342900" indent="-342900" algn="just">
              <a:buFont typeface="Wingdings" panose="05000000000000000000" pitchFamily="2" charset="2"/>
              <a:buChar char="§"/>
            </a:pPr>
            <a:r>
              <a:rPr lang="cs-CZ" sz="1600" b="1" dirty="0"/>
              <a:t>Dotaci nelze poskytnout na: </a:t>
            </a:r>
          </a:p>
          <a:p>
            <a:pPr algn="just"/>
            <a:r>
              <a:rPr lang="cs-CZ" sz="1600" dirty="0"/>
              <a:t>        podnikání v oblasti dotačního poradenství, nákup zemědělských a lesnických strojů</a:t>
            </a:r>
          </a:p>
          <a:p>
            <a:pPr marL="342900" indent="-342900" algn="just">
              <a:buFont typeface="Wingdings" panose="05000000000000000000" pitchFamily="2" charset="2"/>
              <a:buChar char="§"/>
            </a:pPr>
            <a:r>
              <a:rPr lang="cs-CZ" sz="1600" dirty="0"/>
              <a:t>V případě zpracování produktů – výstupem produkty neuvedené v příloze I Smlouvy o fungování EU.</a:t>
            </a:r>
          </a:p>
          <a:p>
            <a:pPr marL="342900" indent="-342900" algn="just">
              <a:buFont typeface="Wingdings" panose="05000000000000000000" pitchFamily="2" charset="2"/>
              <a:buChar char="§"/>
            </a:pPr>
            <a:r>
              <a:rPr lang="cs-CZ" sz="1600" dirty="0"/>
              <a:t>V případě uvádění produktů na trh musí převažovat produkty neuvedené v příloze I Smlouvy o fungování EU.</a:t>
            </a:r>
          </a:p>
          <a:p>
            <a:pPr marL="342900" indent="-342900" algn="just">
              <a:buFont typeface="Wingdings" panose="05000000000000000000" pitchFamily="2" charset="2"/>
              <a:buChar char="§"/>
            </a:pPr>
            <a:r>
              <a:rPr lang="cs-CZ" sz="1600" dirty="0"/>
              <a:t>V případě výstavby a modernizace zařízení na výrobu tvarovaných biopaliv musí většina vyrobeného paliva žadatelem (více než 50 %) sloužit k prodeji nebo být využita pro nezemědělskou činnost</a:t>
            </a:r>
          </a:p>
          <a:p>
            <a:pPr marL="342900" indent="-342900" algn="just">
              <a:buFont typeface="Wingdings" panose="05000000000000000000" pitchFamily="2" charset="2"/>
              <a:buChar char="§"/>
            </a:pPr>
            <a:r>
              <a:rPr lang="cs-CZ" sz="1600" dirty="0"/>
              <a:t>V případě výstavby a modernizace zařízení na výrobu tvarovaných biopaliv nesmí být surovinou pro výrobu tvarovaných biopaliv obilná sláma a seno</a:t>
            </a:r>
          </a:p>
          <a:p>
            <a:pPr marL="342900" indent="-342900" algn="just">
              <a:buFont typeface="Wingdings" panose="05000000000000000000" pitchFamily="2" charset="2"/>
              <a:buChar char="§"/>
            </a:pPr>
            <a:r>
              <a:rPr lang="cs-CZ" sz="1600" dirty="0"/>
              <a:t>Žadatel, který v posledních 2 letech před podáním žádosti o dotaci ukončil stejnou nebo </a:t>
            </a:r>
            <a:r>
              <a:rPr lang="pl-PL" sz="1600" dirty="0"/>
              <a:t>podobnou činnost dle CZ-NACE, nemůže žádat o podporu.</a:t>
            </a:r>
          </a:p>
          <a:p>
            <a:pPr marL="342900" indent="-342900" algn="just">
              <a:buFont typeface="Wingdings" panose="05000000000000000000" pitchFamily="2" charset="2"/>
              <a:buChar char="§"/>
            </a:pPr>
            <a:r>
              <a:rPr lang="cs-CZ" sz="1600" dirty="0"/>
              <a:t>Upozornění k projektům týkajících se ubytování: pokud daná obec v místě realizace projektu vybírá poplatky z cestovního ruchu, žadatel se přihlásí k poplatkové povinnosti u příslušné obce, a to nejpozději k datu předložení žádosti o platbu.</a:t>
            </a:r>
          </a:p>
          <a:p>
            <a:pPr algn="l"/>
            <a:endParaRPr lang="cs-CZ" sz="1600" dirty="0"/>
          </a:p>
        </p:txBody>
      </p:sp>
      <p:pic>
        <p:nvPicPr>
          <p:cNvPr id="10" name="Obrázek 9">
            <a:extLst>
              <a:ext uri="{FF2B5EF4-FFF2-40B4-BE49-F238E27FC236}">
                <a16:creationId xmlns:a16="http://schemas.microsoft.com/office/drawing/2014/main" id="{9378C371-BF1A-4BB1-8E28-9EA3159A9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3E9E794F-BDB6-4BDB-BE93-665FC5D4CE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4A2C9D18-EA93-4F52-A411-1B935ADC52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650892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947765"/>
            <a:ext cx="9892191" cy="4257657"/>
          </a:xfrm>
        </p:spPr>
        <p:txBody>
          <a:bodyPr>
            <a:normAutofit/>
          </a:bodyPr>
          <a:lstStyle/>
          <a:p>
            <a:pPr algn="just"/>
            <a:r>
              <a:rPr lang="cs-CZ" sz="2600" b="1" dirty="0">
                <a:solidFill>
                  <a:schemeClr val="accent1">
                    <a:lumMod val="75000"/>
                  </a:schemeClr>
                </a:solidFill>
              </a:rPr>
              <a:t>Způsobilé výdaje:</a:t>
            </a:r>
          </a:p>
          <a:p>
            <a:pPr marL="342900" indent="-342900" algn="just">
              <a:buFont typeface="Wingdings" panose="05000000000000000000" pitchFamily="2" charset="2"/>
              <a:buChar char="§"/>
            </a:pPr>
            <a:r>
              <a:rPr lang="cs-CZ" sz="2000" dirty="0"/>
              <a:t>Stavební obnova či nová výstavba provozovny, kanceláře či malokapacitního ubytovacího zařízení (vč. stravování).</a:t>
            </a:r>
          </a:p>
          <a:p>
            <a:pPr marL="342900" indent="-342900" algn="just">
              <a:buFont typeface="Wingdings" panose="05000000000000000000" pitchFamily="2" charset="2"/>
              <a:buChar char="§"/>
            </a:pPr>
            <a:r>
              <a:rPr lang="cs-CZ" sz="2000" dirty="0"/>
              <a:t>Pořízení strojů, technologií a dalšího vybavení sloužícího pro nezemědělskou činnost.</a:t>
            </a:r>
          </a:p>
          <a:p>
            <a:pPr marL="342900" indent="-342900" algn="just">
              <a:buFont typeface="Wingdings" panose="05000000000000000000" pitchFamily="2" charset="2"/>
              <a:buChar char="§"/>
            </a:pPr>
            <a:r>
              <a:rPr lang="pl-PL" sz="2000" dirty="0"/>
              <a:t>Doplňující výdaje jako součást projektu </a:t>
            </a:r>
            <a:r>
              <a:rPr lang="cs-CZ" sz="2000" dirty="0"/>
              <a:t>(parkovací stání, oplocení, úprava povrchů apod.).</a:t>
            </a:r>
          </a:p>
          <a:p>
            <a:pPr marL="342900" indent="-342900" algn="just">
              <a:buFont typeface="Wingdings" panose="05000000000000000000" pitchFamily="2" charset="2"/>
              <a:buChar char="§"/>
            </a:pPr>
            <a:r>
              <a:rPr lang="cs-CZ" sz="2000" dirty="0"/>
              <a:t>Nákup nemovitosti (do 10 % výdajů).</a:t>
            </a:r>
            <a:endParaRPr lang="cs-CZ" sz="2000" b="1" dirty="0">
              <a:latin typeface="Arial Narrow" pitchFamily="34" charset="0"/>
            </a:endParaRPr>
          </a:p>
          <a:p>
            <a:pPr algn="l"/>
            <a:endParaRPr lang="cs-CZ" dirty="0"/>
          </a:p>
        </p:txBody>
      </p:sp>
      <p:pic>
        <p:nvPicPr>
          <p:cNvPr id="10" name="Obrázek 9">
            <a:extLst>
              <a:ext uri="{FF2B5EF4-FFF2-40B4-BE49-F238E27FC236}">
                <a16:creationId xmlns:a16="http://schemas.microsoft.com/office/drawing/2014/main" id="{F8EBB905-7B1B-4DA5-8FC2-C3F76D542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974676A9-196F-4700-B5CF-0B7D9A117E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254697D0-2A00-4D32-9022-C47ACC099F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416152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022936"/>
            <a:ext cx="9892191" cy="4257657"/>
          </a:xfrm>
        </p:spPr>
        <p:txBody>
          <a:bodyPr>
            <a:normAutofit/>
          </a:bodyPr>
          <a:lstStyle/>
          <a:p>
            <a:pPr algn="just"/>
            <a:r>
              <a:rPr lang="cs-CZ" sz="2600" b="1" dirty="0">
                <a:solidFill>
                  <a:schemeClr val="accent1">
                    <a:lumMod val="75000"/>
                  </a:schemeClr>
                </a:solidFill>
              </a:rPr>
              <a:t>Pravidlo „de minimis“:</a:t>
            </a:r>
          </a:p>
          <a:p>
            <a:pPr marL="457200" indent="-457200" algn="just">
              <a:buFont typeface="Wingdings" panose="05000000000000000000" pitchFamily="2" charset="2"/>
              <a:buChar char="§"/>
            </a:pPr>
            <a:r>
              <a:rPr lang="cs-CZ" sz="2000" dirty="0"/>
              <a:t>Celková výše podpory „de minimis“ poskytnutá jednomu subjektu nesmí za libovolná tři po sobě jdoucí jednoletá účetní období překročit </a:t>
            </a:r>
            <a:r>
              <a:rPr lang="cs-CZ" sz="2000" b="1" dirty="0"/>
              <a:t>200 000 EUR</a:t>
            </a:r>
            <a:r>
              <a:rPr lang="cs-CZ" sz="2000" dirty="0"/>
              <a:t>. (přepočítáno kurzem ke dni podpisu smlouvy o dotaci).</a:t>
            </a:r>
          </a:p>
          <a:p>
            <a:pPr marL="457200" indent="-457200" algn="just">
              <a:buFont typeface="Wingdings" panose="05000000000000000000" pitchFamily="2" charset="2"/>
              <a:buChar char="§"/>
            </a:pPr>
            <a:endParaRPr lang="cs-CZ" sz="2000" dirty="0"/>
          </a:p>
          <a:p>
            <a:pPr marL="457200" indent="-457200" algn="just">
              <a:buFont typeface="Wingdings" panose="05000000000000000000" pitchFamily="2" charset="2"/>
              <a:buChar char="§"/>
            </a:pPr>
            <a:r>
              <a:rPr lang="cs-CZ" sz="2000" dirty="0"/>
              <a:t>Režim „de minimis“ představuje podpory malého rozsahu, u nichž se předpokládá, že nemají potenciál ovlivnit trh. </a:t>
            </a:r>
          </a:p>
          <a:p>
            <a:pPr algn="l"/>
            <a:endParaRPr lang="cs-CZ" dirty="0"/>
          </a:p>
        </p:txBody>
      </p:sp>
      <p:pic>
        <p:nvPicPr>
          <p:cNvPr id="10" name="Obrázek 9">
            <a:extLst>
              <a:ext uri="{FF2B5EF4-FFF2-40B4-BE49-F238E27FC236}">
                <a16:creationId xmlns:a16="http://schemas.microsoft.com/office/drawing/2014/main" id="{60C97E77-8990-4517-9E42-DAC7FE58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28C74BB5-1CD7-4782-9E9A-FC326E848F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2D1D8290-CF1C-4B85-8D0A-E7124C0056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398866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856878"/>
            <a:ext cx="9892191" cy="4257657"/>
          </a:xfrm>
        </p:spPr>
        <p:txBody>
          <a:bodyPr>
            <a:normAutofit fontScale="77500" lnSpcReduction="20000"/>
          </a:bodyPr>
          <a:lstStyle/>
          <a:p>
            <a:pPr algn="just"/>
            <a:r>
              <a:rPr lang="cs-CZ" sz="2600" b="1" dirty="0">
                <a:solidFill>
                  <a:schemeClr val="accent1">
                    <a:lumMod val="75000"/>
                  </a:schemeClr>
                </a:solidFill>
              </a:rPr>
              <a:t>Preferenční kritéria:</a:t>
            </a:r>
          </a:p>
          <a:p>
            <a:pPr marL="457200" indent="-457200" algn="l">
              <a:buFont typeface="Wingdings" panose="05000000000000000000" pitchFamily="2" charset="2"/>
              <a:buChar char="§"/>
            </a:pPr>
            <a:r>
              <a:rPr lang="cs-CZ" sz="2000" dirty="0"/>
              <a:t>Tvorba nových pracovních míst. </a:t>
            </a:r>
            <a:br>
              <a:rPr lang="cs-CZ" sz="2000" dirty="0"/>
            </a:br>
            <a:r>
              <a:rPr lang="cs-CZ" sz="2000" b="1" dirty="0"/>
              <a:t>max 6 bodů</a:t>
            </a:r>
          </a:p>
          <a:p>
            <a:pPr marL="457200" indent="-457200" algn="l">
              <a:buFont typeface="Wingdings" panose="05000000000000000000" pitchFamily="2" charset="2"/>
              <a:buChar char="§"/>
            </a:pPr>
            <a:r>
              <a:rPr lang="pl-PL" sz="2000" dirty="0"/>
              <a:t>Projekt doplní chybějící ekonomické činnosti v oblasti</a:t>
            </a:r>
            <a:br>
              <a:rPr lang="pl-PL" sz="2000" dirty="0"/>
            </a:br>
            <a:r>
              <a:rPr lang="pl-PL" sz="2000" b="1" dirty="0"/>
              <a:t>6 bodů</a:t>
            </a:r>
            <a:endParaRPr lang="cs-CZ" sz="2000" b="1" dirty="0"/>
          </a:p>
          <a:p>
            <a:pPr marL="457200" indent="-457200" algn="l">
              <a:buFont typeface="Wingdings" panose="05000000000000000000" pitchFamily="2" charset="2"/>
              <a:buChar char="§"/>
            </a:pPr>
            <a:r>
              <a:rPr lang="cs-CZ" sz="2000" dirty="0"/>
              <a:t>Efektivnost a hospodárnost projektu (finanční náročnost projektu)</a:t>
            </a:r>
            <a:br>
              <a:rPr lang="cs-CZ" sz="2000" dirty="0"/>
            </a:br>
            <a:r>
              <a:rPr lang="cs-CZ" sz="2000" b="1" dirty="0"/>
              <a:t>6 bodů pokud výdaje ze kterých je stanovena dotace jsou do 500.000,- Kč</a:t>
            </a:r>
            <a:br>
              <a:rPr lang="cs-CZ" sz="2000" b="1" dirty="0"/>
            </a:br>
            <a:r>
              <a:rPr lang="cs-CZ" sz="2000" b="1" dirty="0"/>
              <a:t>4 body pokud výdaje ze kterých je stanovena dotace jsou 500.001 Kč až 1.000.000,- Kč</a:t>
            </a:r>
            <a:br>
              <a:rPr lang="cs-CZ" sz="2000" b="1" dirty="0"/>
            </a:br>
            <a:r>
              <a:rPr lang="cs-CZ" sz="2000" b="1" dirty="0"/>
              <a:t>2 body pokud výdaje ze kterých je stanovena dotace jsou 1.000.001 Kč až 3.000.000,- Kč</a:t>
            </a:r>
            <a:br>
              <a:rPr lang="cs-CZ" sz="2000" b="1" dirty="0"/>
            </a:br>
            <a:endParaRPr lang="cs-CZ" sz="2000" b="1" dirty="0"/>
          </a:p>
          <a:p>
            <a:pPr marL="457200" indent="-457200" algn="l">
              <a:buFont typeface="Wingdings" panose="05000000000000000000" pitchFamily="2" charset="2"/>
              <a:buChar char="§"/>
            </a:pPr>
            <a:r>
              <a:rPr lang="pl-PL" sz="2000" dirty="0"/>
              <a:t>Projekt využívá tepelné energie z OZE. Pod využitím tepelné energie z obnovitelných zdrojů energie (OZE) se rozumí zejména použití tepelných čerpadel, solárních kolektorů.</a:t>
            </a:r>
            <a:br>
              <a:rPr lang="pl-PL" sz="2000" dirty="0"/>
            </a:br>
            <a:r>
              <a:rPr lang="pl-PL" sz="2000" b="1" dirty="0"/>
              <a:t>6 bodů</a:t>
            </a:r>
          </a:p>
          <a:p>
            <a:pPr marL="457200" indent="-457200" algn="l">
              <a:buFont typeface="Wingdings" panose="05000000000000000000" pitchFamily="2" charset="2"/>
              <a:buChar char="§"/>
            </a:pPr>
            <a:r>
              <a:rPr lang="pl-PL" sz="2000" dirty="0"/>
              <a:t>Projekt realizuje subjekt, jehož adresa trvalého pobytu/sídla žadatele a místo realizace projektu se nacházejí ve stejném nebo sousedícím katastrálním území. </a:t>
            </a:r>
            <a:br>
              <a:rPr lang="pl-PL" sz="2000" dirty="0"/>
            </a:br>
            <a:r>
              <a:rPr lang="pl-PL" sz="2000" b="1" dirty="0"/>
              <a:t>10 bodů</a:t>
            </a:r>
          </a:p>
          <a:p>
            <a:pPr marL="342900" indent="-342900" algn="l">
              <a:buFont typeface="Wingdings" panose="05000000000000000000" pitchFamily="2" charset="2"/>
              <a:buChar char="§"/>
            </a:pPr>
            <a:endParaRPr lang="pl-PL" sz="2000" dirty="0"/>
          </a:p>
          <a:p>
            <a:pPr marL="342900" indent="-342900" algn="l">
              <a:buFont typeface="Wingdings" panose="05000000000000000000" pitchFamily="2" charset="2"/>
              <a:buChar char="§"/>
            </a:pPr>
            <a:r>
              <a:rPr lang="pl-PL" sz="2000" dirty="0"/>
              <a:t>Min. Počet bodů 12               Max. Počet bodů 34</a:t>
            </a:r>
            <a:endParaRPr lang="cs-CZ" sz="2000" dirty="0"/>
          </a:p>
          <a:p>
            <a:pPr algn="l"/>
            <a:endParaRPr lang="cs-CZ" dirty="0"/>
          </a:p>
        </p:txBody>
      </p:sp>
      <p:pic>
        <p:nvPicPr>
          <p:cNvPr id="10" name="Obrázek 9">
            <a:extLst>
              <a:ext uri="{FF2B5EF4-FFF2-40B4-BE49-F238E27FC236}">
                <a16:creationId xmlns:a16="http://schemas.microsoft.com/office/drawing/2014/main" id="{D69B22AE-D3AB-456D-994F-FCE3E7155B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2DC0A304-824C-46E5-A286-F1AABDE6CF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EBF8D26F-7CAB-44F0-AC7D-5E8CCA5B7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pic>
        <p:nvPicPr>
          <p:cNvPr id="14" name="Obrázek 13">
            <a:extLst>
              <a:ext uri="{FF2B5EF4-FFF2-40B4-BE49-F238E27FC236}">
                <a16:creationId xmlns:a16="http://schemas.microsoft.com/office/drawing/2014/main" id="{00ACD54C-3292-4C13-BFD8-CD70CEF61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3340" y="152400"/>
            <a:ext cx="5059208" cy="1043025"/>
          </a:xfrm>
          <a:prstGeom prst="rect">
            <a:avLst/>
          </a:prstGeom>
        </p:spPr>
      </p:pic>
    </p:spTree>
    <p:extLst>
      <p:ext uri="{BB962C8B-B14F-4D97-AF65-F5344CB8AC3E}">
        <p14:creationId xmlns:p14="http://schemas.microsoft.com/office/powerpoint/2010/main" val="2143735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rgbClr val="7030A0"/>
                </a:solidFill>
                <a:latin typeface="+mn-lt"/>
              </a:rPr>
              <a:t>FICHE 4  – Podpora investic na založení nebo rozvoj nezemědělských činností</a:t>
            </a:r>
            <a:br>
              <a:rPr lang="cs-CZ" sz="2400" b="1" dirty="0">
                <a:solidFill>
                  <a:schemeClr val="accent6">
                    <a:lumMod val="50000"/>
                  </a:schemeClr>
                </a:solidFill>
                <a:latin typeface="+mn-lt"/>
              </a:rPr>
            </a:br>
            <a:endParaRPr lang="cs-CZ" sz="2400" b="1" dirty="0">
              <a:solidFill>
                <a:schemeClr val="accent5">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038651"/>
            <a:ext cx="9892191" cy="4257657"/>
          </a:xfrm>
        </p:spPr>
        <p:txBody>
          <a:bodyPr>
            <a:normAutofit/>
          </a:bodyPr>
          <a:lstStyle/>
          <a:p>
            <a:pPr algn="just"/>
            <a:r>
              <a:rPr lang="cs-CZ" sz="2600" b="1" dirty="0">
                <a:solidFill>
                  <a:schemeClr val="accent1">
                    <a:lumMod val="75000"/>
                  </a:schemeClr>
                </a:solidFill>
              </a:rPr>
              <a:t>Nepovinné přílohy</a:t>
            </a:r>
          </a:p>
          <a:p>
            <a:pPr algn="just"/>
            <a:r>
              <a:rPr lang="it-IT" sz="2000" i="1" dirty="0">
                <a:solidFill>
                  <a:srgbClr val="7030A0"/>
                </a:solidFill>
              </a:rPr>
              <a:t>Specifické přílohy pro fichi č. 4 </a:t>
            </a:r>
            <a:endParaRPr lang="it-IT" sz="2000" dirty="0">
              <a:solidFill>
                <a:srgbClr val="7030A0"/>
              </a:solidFill>
            </a:endParaRPr>
          </a:p>
          <a:p>
            <a:pPr marL="342900" indent="-342900" algn="just">
              <a:buFont typeface="Wingdings" panose="05000000000000000000" pitchFamily="2" charset="2"/>
              <a:buChar char="§"/>
            </a:pPr>
            <a:r>
              <a:rPr lang="cs-CZ" sz="2000" dirty="0"/>
              <a:t>Projektová dokumentace dokládající využití obnovitelných zdrojů energie (OZE). </a:t>
            </a:r>
          </a:p>
          <a:p>
            <a:pPr marL="342900" indent="-342900" algn="just">
              <a:buFont typeface="Wingdings" panose="05000000000000000000" pitchFamily="2" charset="2"/>
              <a:buChar char="§"/>
            </a:pPr>
            <a:r>
              <a:rPr lang="cs-CZ" sz="2000" dirty="0"/>
              <a:t>Nebo půdorys stavby/půdorys dispozice technologie dokládající využití OZE – prostá kopie. </a:t>
            </a:r>
          </a:p>
          <a:p>
            <a:pPr algn="just"/>
            <a:endParaRPr lang="cs-CZ" sz="2000" dirty="0"/>
          </a:p>
        </p:txBody>
      </p:sp>
      <p:pic>
        <p:nvPicPr>
          <p:cNvPr id="10" name="Obrázek 9">
            <a:extLst>
              <a:ext uri="{FF2B5EF4-FFF2-40B4-BE49-F238E27FC236}">
                <a16:creationId xmlns:a16="http://schemas.microsoft.com/office/drawing/2014/main" id="{AE2B2D2F-0A8C-4BBF-B80A-0D1097236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FF8743B6-1B19-4F79-92C6-40A6B148E1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891F32E1-9692-4F8D-B8A0-D4A18B0526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917153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140400"/>
            <a:ext cx="9892191" cy="4257657"/>
          </a:xfrm>
        </p:spPr>
        <p:txBody>
          <a:bodyPr>
            <a:normAutofit/>
          </a:bodyPr>
          <a:lstStyle/>
          <a:p>
            <a:pPr algn="just"/>
            <a:r>
              <a:rPr lang="cs-CZ" sz="1800" b="1" dirty="0">
                <a:solidFill>
                  <a:schemeClr val="accent1">
                    <a:lumMod val="75000"/>
                  </a:schemeClr>
                </a:solidFill>
              </a:rPr>
              <a:t>Příjemci dotace:</a:t>
            </a:r>
          </a:p>
          <a:p>
            <a:pPr marL="342900" indent="-342900" algn="just">
              <a:buFont typeface="Wingdings" panose="05000000000000000000" pitchFamily="2" charset="2"/>
              <a:buChar char="§"/>
            </a:pPr>
            <a:r>
              <a:rPr lang="cs-CZ" sz="1800" dirty="0"/>
              <a:t>V případě investic do techniky a technologií pro lesní hospodářství: </a:t>
            </a:r>
            <a:r>
              <a:rPr lang="cs-CZ" sz="1800" b="1" dirty="0"/>
              <a:t>Držitelé</a:t>
            </a:r>
            <a:r>
              <a:rPr lang="cs-CZ" sz="1800" dirty="0"/>
              <a:t> (vlastníci, nájemci, pachtýři nebo vypůjčitelé) </a:t>
            </a:r>
            <a:r>
              <a:rPr lang="cs-CZ" sz="1800" b="1" dirty="0"/>
              <a:t>lesů</a:t>
            </a:r>
            <a:r>
              <a:rPr lang="cs-CZ" sz="1800" dirty="0"/>
              <a:t>, kteří jsou soukromými osobami, jejich sdruženími s právní subjektivitou nebo spolky, vysokými školami se školním lesním podnikem, středními školami nebo učilišti se školním polesím, obcemi, právnickými osobami zřízenými nebo založenými obcemi nebo kraji nebo jsou dobrovolnými svazky obcí. </a:t>
            </a:r>
          </a:p>
          <a:p>
            <a:pPr marL="342900" indent="-342900" algn="just">
              <a:buFont typeface="Wingdings" panose="05000000000000000000" pitchFamily="2" charset="2"/>
              <a:buChar char="§"/>
            </a:pPr>
            <a:r>
              <a:rPr lang="cs-CZ" sz="1800" b="1" dirty="0"/>
              <a:t>V případě způsobilého výdaje kůň a vyvážecí vlek za koně </a:t>
            </a:r>
            <a:r>
              <a:rPr lang="cs-CZ" sz="1800" dirty="0"/>
              <a:t>může být žadatelem/příjemcem dotace </a:t>
            </a:r>
            <a:r>
              <a:rPr lang="cs-CZ" sz="1800" b="1" dirty="0"/>
              <a:t>rovněž fyzická nebo právnická osoba poskytující služby v lesnictví, pokud je malým nebo středním podnikem. </a:t>
            </a:r>
          </a:p>
          <a:p>
            <a:pPr marL="342900" indent="-342900" algn="just">
              <a:buFont typeface="Wingdings" panose="05000000000000000000" pitchFamily="2" charset="2"/>
              <a:buChar char="§"/>
            </a:pPr>
            <a:r>
              <a:rPr lang="cs-CZ" sz="1800" b="1" dirty="0"/>
              <a:t>V případě technického vybavení dřevozpracujících provozoven:</a:t>
            </a:r>
            <a:r>
              <a:rPr lang="cs-CZ" sz="1800" dirty="0"/>
              <a:t> fyzické nebo právnické osoby podnikající v lesnictví nebo souvisejícím odvětví, které splňují definici </a:t>
            </a:r>
            <a:r>
              <a:rPr lang="cs-CZ" sz="1800" b="1" dirty="0"/>
              <a:t>mikro, malého a středního podniku, a obce a právnické osoby založené nebo zřízené obcemi, dobrovolné svazky obcí podnikající v lesnictví nebo souvisejícím odvětví. </a:t>
            </a:r>
            <a:endParaRPr lang="cs-CZ" sz="1800" b="1" i="1" dirty="0"/>
          </a:p>
          <a:p>
            <a:pPr algn="l"/>
            <a:endParaRPr lang="cs-CZ" sz="1800" dirty="0"/>
          </a:p>
        </p:txBody>
      </p:sp>
      <p:pic>
        <p:nvPicPr>
          <p:cNvPr id="10" name="Obrázek 9">
            <a:extLst>
              <a:ext uri="{FF2B5EF4-FFF2-40B4-BE49-F238E27FC236}">
                <a16:creationId xmlns:a16="http://schemas.microsoft.com/office/drawing/2014/main" id="{3A38D222-CDCB-4288-8A26-D3E9DA5848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E057E7C6-7C62-46E8-9B06-9E818997AD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5946BA68-5C1C-4124-B303-644741C773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65804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228610"/>
            <a:ext cx="9892191" cy="4257657"/>
          </a:xfrm>
        </p:spPr>
        <p:txBody>
          <a:bodyPr>
            <a:normAutofit/>
          </a:bodyPr>
          <a:lstStyle/>
          <a:p>
            <a:pPr algn="just">
              <a:lnSpc>
                <a:spcPct val="80000"/>
              </a:lnSpc>
            </a:pPr>
            <a:r>
              <a:rPr lang="cs-CZ" sz="2000" b="1" dirty="0">
                <a:solidFill>
                  <a:schemeClr val="accent1">
                    <a:lumMod val="75000"/>
                  </a:schemeClr>
                </a:solidFill>
              </a:rPr>
              <a:t>Oblasti podpory:</a:t>
            </a:r>
            <a:r>
              <a:rPr lang="cs-CZ" sz="2000" dirty="0"/>
              <a:t>	</a:t>
            </a:r>
          </a:p>
          <a:p>
            <a:pPr algn="just">
              <a:lnSpc>
                <a:spcPct val="80000"/>
              </a:lnSpc>
            </a:pPr>
            <a:r>
              <a:rPr lang="cs-CZ" sz="2000" dirty="0"/>
              <a:t>Podpora je poskytována </a:t>
            </a:r>
            <a:r>
              <a:rPr lang="cs-CZ" sz="2000" b="1" dirty="0"/>
              <a:t>na pořízení strojů a technologií určených pro hospodaření na lesních pozemcích</a:t>
            </a:r>
            <a:r>
              <a:rPr lang="cs-CZ" sz="2000" dirty="0"/>
              <a:t> jako např. stroje a technologie pro obnovu, výchovu a těžbu lesních porostů včetně dopravy dříví, stroje ke zpracování </a:t>
            </a:r>
            <a:r>
              <a:rPr lang="cs-CZ" sz="2000" dirty="0" err="1"/>
              <a:t>potěžebních</a:t>
            </a:r>
            <a:r>
              <a:rPr lang="cs-CZ" sz="2000" dirty="0"/>
              <a:t> zbytků, stroje pro přípravu půdy před zalesněním, stroje, technologie a zařízení pro lesní školkařskou činnost. </a:t>
            </a:r>
            <a:r>
              <a:rPr lang="cs-CZ" sz="2000" b="1" dirty="0"/>
              <a:t>Podpora se může týkat též výstavby či modernizace dřevozpracujících provozoven včetně technologického vybavení. </a:t>
            </a:r>
          </a:p>
          <a:p>
            <a:pPr algn="just">
              <a:lnSpc>
                <a:spcPct val="80000"/>
              </a:lnSpc>
            </a:pPr>
            <a:endParaRPr lang="cs-CZ" sz="2000" b="1" i="1" dirty="0"/>
          </a:p>
          <a:p>
            <a:pPr algn="just">
              <a:lnSpc>
                <a:spcPct val="80000"/>
              </a:lnSpc>
            </a:pPr>
            <a:r>
              <a:rPr lang="cs-CZ" sz="2000" b="1" dirty="0">
                <a:solidFill>
                  <a:schemeClr val="accent1">
                    <a:lumMod val="75000"/>
                  </a:schemeClr>
                </a:solidFill>
              </a:rPr>
              <a:t>Výše podpory:</a:t>
            </a:r>
          </a:p>
          <a:p>
            <a:pPr marL="342900" indent="-342900" algn="just">
              <a:buFont typeface="Wingdings" panose="05000000000000000000" pitchFamily="2" charset="2"/>
              <a:buChar char="§"/>
            </a:pPr>
            <a:r>
              <a:rPr lang="cs-CZ" sz="2000" dirty="0"/>
              <a:t>50 % výdajů, ze kterých je stanovena dotace. </a:t>
            </a:r>
          </a:p>
          <a:p>
            <a:pPr marL="342900" indent="-342900" algn="just">
              <a:buFont typeface="Wingdings" panose="05000000000000000000" pitchFamily="2" charset="2"/>
              <a:buChar char="§"/>
            </a:pPr>
            <a:r>
              <a:rPr lang="cs-CZ" sz="2000" dirty="0"/>
              <a:t>Podpora je poskytována v souladu s podmínkami čl. 41 Nařízení Komise č. 702/2014. </a:t>
            </a:r>
          </a:p>
          <a:p>
            <a:pPr algn="l"/>
            <a:endParaRPr lang="cs-CZ" sz="2000" dirty="0"/>
          </a:p>
        </p:txBody>
      </p:sp>
      <p:pic>
        <p:nvPicPr>
          <p:cNvPr id="10" name="Obrázek 9">
            <a:extLst>
              <a:ext uri="{FF2B5EF4-FFF2-40B4-BE49-F238E27FC236}">
                <a16:creationId xmlns:a16="http://schemas.microsoft.com/office/drawing/2014/main" id="{398BE989-828C-47F4-A126-4E49479D03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D0CDF612-F756-4056-9DAA-FFCA8243E0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992B6FD5-E205-4091-95A6-822F61FA93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971169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038651"/>
            <a:ext cx="9892191" cy="4257657"/>
          </a:xfrm>
        </p:spPr>
        <p:txBody>
          <a:bodyPr>
            <a:normAutofit/>
          </a:bodyPr>
          <a:lstStyle/>
          <a:p>
            <a:pPr algn="just">
              <a:lnSpc>
                <a:spcPct val="80000"/>
              </a:lnSpc>
            </a:pPr>
            <a:r>
              <a:rPr lang="cs-CZ" sz="1800" b="1" dirty="0">
                <a:solidFill>
                  <a:schemeClr val="accent1">
                    <a:lumMod val="75000"/>
                  </a:schemeClr>
                </a:solidFill>
              </a:rPr>
              <a:t>Způsobilé výdaje:</a:t>
            </a:r>
            <a:r>
              <a:rPr lang="cs-CZ" sz="1800" dirty="0"/>
              <a:t>	</a:t>
            </a:r>
          </a:p>
          <a:p>
            <a:pPr algn="just"/>
            <a:r>
              <a:rPr lang="cs-CZ" sz="1800" dirty="0"/>
              <a:t>Dotaci lze poskytnout pouze na investiční výdaje, jak jsou definovány v kapitole 1 obecných podmínek Pravidel. </a:t>
            </a:r>
          </a:p>
          <a:p>
            <a:pPr marL="342900" indent="-342900" algn="just">
              <a:buFont typeface="Wingdings" panose="05000000000000000000" pitchFamily="2" charset="2"/>
              <a:buChar char="§"/>
            </a:pPr>
            <a:r>
              <a:rPr lang="cs-CZ" sz="1800" dirty="0"/>
              <a:t>stroje a technologie (včetně koně) pro obnovu, výchovu a těžbu lesních porostů včetně dopravy dříví </a:t>
            </a:r>
          </a:p>
          <a:p>
            <a:pPr marL="342900" indent="-342900" algn="just">
              <a:buFont typeface="Wingdings" panose="05000000000000000000" pitchFamily="2" charset="2"/>
              <a:buChar char="§"/>
            </a:pPr>
            <a:r>
              <a:rPr lang="cs-CZ" sz="1800" dirty="0"/>
              <a:t>stroje ke zpracování </a:t>
            </a:r>
            <a:r>
              <a:rPr lang="cs-CZ" sz="1800" dirty="0" err="1"/>
              <a:t>potěžebních</a:t>
            </a:r>
            <a:r>
              <a:rPr lang="cs-CZ" sz="1800" dirty="0"/>
              <a:t> zbytků </a:t>
            </a:r>
          </a:p>
          <a:p>
            <a:pPr marL="342900" indent="-342900" algn="just">
              <a:buFont typeface="Wingdings" panose="05000000000000000000" pitchFamily="2" charset="2"/>
              <a:buChar char="§"/>
            </a:pPr>
            <a:r>
              <a:rPr lang="cs-CZ" sz="1800" dirty="0"/>
              <a:t>stroje pro přípravu půdy před zalesněním </a:t>
            </a:r>
          </a:p>
          <a:p>
            <a:pPr marL="342900" indent="-342900" algn="just">
              <a:buFont typeface="Wingdings" panose="05000000000000000000" pitchFamily="2" charset="2"/>
              <a:buChar char="§"/>
            </a:pPr>
            <a:r>
              <a:rPr lang="cs-CZ" sz="1800" dirty="0"/>
              <a:t>stroje, technologie, zařízení a stavby pro lesní školkařskou činnost </a:t>
            </a:r>
          </a:p>
          <a:p>
            <a:pPr marL="342900" indent="-342900" algn="just">
              <a:buFont typeface="Wingdings" panose="05000000000000000000" pitchFamily="2" charset="2"/>
              <a:buChar char="§"/>
            </a:pPr>
            <a:r>
              <a:rPr lang="cs-CZ" sz="1800" dirty="0"/>
              <a:t>stroje a zařízení pro údržbu a opravy lesních cest </a:t>
            </a:r>
          </a:p>
          <a:p>
            <a:pPr marL="342900" indent="-342900" algn="just">
              <a:buFont typeface="Wingdings" panose="05000000000000000000" pitchFamily="2" charset="2"/>
              <a:buChar char="§"/>
            </a:pPr>
            <a:r>
              <a:rPr lang="cs-CZ" sz="1800" dirty="0"/>
              <a:t>mobilní stroje pro </a:t>
            </a:r>
            <a:r>
              <a:rPr lang="cs-CZ" sz="1800" dirty="0" err="1"/>
              <a:t>sortimentaci</a:t>
            </a:r>
            <a:r>
              <a:rPr lang="cs-CZ" sz="1800" dirty="0"/>
              <a:t> a pořez dříví </a:t>
            </a:r>
          </a:p>
          <a:p>
            <a:pPr marL="342900" indent="-342900" algn="just">
              <a:buFont typeface="Wingdings" panose="05000000000000000000" pitchFamily="2" charset="2"/>
              <a:buChar char="§"/>
            </a:pPr>
            <a:r>
              <a:rPr lang="cs-CZ" sz="1800" dirty="0"/>
              <a:t>výstavba či modernizace dřevozpracujícího provozu - stavba a technologické vybavení </a:t>
            </a:r>
          </a:p>
          <a:p>
            <a:pPr marL="342900" indent="-342900" algn="just">
              <a:buFont typeface="Wingdings" panose="05000000000000000000" pitchFamily="2" charset="2"/>
              <a:buChar char="§"/>
            </a:pPr>
            <a:r>
              <a:rPr lang="cs-CZ" sz="1800" dirty="0"/>
              <a:t>nákup nemovitosti v případě dřevozpracujícího provozu (do 10% nákladů projektu)</a:t>
            </a:r>
          </a:p>
          <a:p>
            <a:endParaRPr lang="cs-CZ" sz="1800" dirty="0"/>
          </a:p>
          <a:p>
            <a:endParaRPr lang="cs-CZ" sz="1800" dirty="0"/>
          </a:p>
          <a:p>
            <a:pPr algn="l"/>
            <a:endParaRPr lang="cs-CZ" sz="1800" dirty="0"/>
          </a:p>
        </p:txBody>
      </p:sp>
      <p:pic>
        <p:nvPicPr>
          <p:cNvPr id="10" name="Obrázek 9">
            <a:extLst>
              <a:ext uri="{FF2B5EF4-FFF2-40B4-BE49-F238E27FC236}">
                <a16:creationId xmlns:a16="http://schemas.microsoft.com/office/drawing/2014/main" id="{6B846174-03C3-46F9-8106-022566C4F4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C5BD1647-85DB-441A-983C-0603ED1EF0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1576ECB2-1FC9-45F7-B7DD-4B252BE45F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277629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038651"/>
            <a:ext cx="9892191" cy="4257657"/>
          </a:xfrm>
        </p:spPr>
        <p:txBody>
          <a:bodyPr>
            <a:normAutofit fontScale="62500" lnSpcReduction="20000"/>
          </a:bodyPr>
          <a:lstStyle/>
          <a:p>
            <a:pPr algn="just">
              <a:lnSpc>
                <a:spcPct val="80000"/>
              </a:lnSpc>
            </a:pPr>
            <a:endParaRPr lang="cs-CZ" sz="1800" dirty="0"/>
          </a:p>
          <a:p>
            <a:pPr algn="just">
              <a:lnSpc>
                <a:spcPct val="80000"/>
              </a:lnSpc>
            </a:pPr>
            <a:r>
              <a:rPr lang="cs-CZ" sz="1800" b="1" dirty="0">
                <a:solidFill>
                  <a:schemeClr val="accent1">
                    <a:lumMod val="75000"/>
                  </a:schemeClr>
                </a:solidFill>
              </a:rPr>
              <a:t>Přijatelnost:</a:t>
            </a:r>
            <a:r>
              <a:rPr lang="cs-CZ" sz="1800" dirty="0"/>
              <a:t>	</a:t>
            </a:r>
          </a:p>
          <a:p>
            <a:pPr marL="342900" indent="-342900" algn="just">
              <a:buFont typeface="Wingdings" panose="05000000000000000000" pitchFamily="2" charset="2"/>
              <a:buChar char="§"/>
            </a:pPr>
            <a:r>
              <a:rPr lang="cs-CZ" sz="1800" dirty="0"/>
              <a:t>V případě investic do techniky a technologie pro lesní hospodářství je žadatel má žadatel protokolárně převzatý </a:t>
            </a:r>
            <a:r>
              <a:rPr lang="cs-CZ" sz="1800" b="1" dirty="0"/>
              <a:t>vlastnický separát lesní hospodářské osnovy, a to na minimální výměře 3 ha</a:t>
            </a:r>
          </a:p>
          <a:p>
            <a:pPr marL="342900" indent="-342900" algn="just">
              <a:buFont typeface="Wingdings" panose="05000000000000000000" pitchFamily="2" charset="2"/>
              <a:buChar char="§"/>
            </a:pPr>
            <a:r>
              <a:rPr lang="cs-CZ" sz="1800" dirty="0"/>
              <a:t>V případě investic do techniky a technologie pro lesní hospodářství se podpora vztahuje pouze na stroje a technologie šetrné k životnímu prostředí, zejména z hlediska ochrany půdy.</a:t>
            </a:r>
          </a:p>
          <a:p>
            <a:pPr marL="342900" indent="-342900" algn="just">
              <a:buFont typeface="Wingdings" panose="05000000000000000000" pitchFamily="2" charset="2"/>
              <a:buChar char="§"/>
            </a:pPr>
            <a:r>
              <a:rPr lang="cs-CZ" sz="1800" dirty="0"/>
              <a:t>Za stroje šetrné k životnímu prostředí se v případě vozidel považují stroje s max. výkonem motoru do 150 kW (včetně) a s největší technicky přípustnou hmotností na každou nápravu do 6,0 t (včetně), v opačném případě musí být kola na nápravě s vyšší hmotností opatřena pneumatikami širšími než 450 mm nebo individuálními pásy nebo </a:t>
            </a:r>
            <a:r>
              <a:rPr lang="cs-CZ" sz="1800" dirty="0" err="1"/>
              <a:t>kolopásy</a:t>
            </a:r>
            <a:endParaRPr lang="cs-CZ" sz="1800" dirty="0"/>
          </a:p>
          <a:p>
            <a:pPr marL="342900" indent="-342900" algn="just">
              <a:buFont typeface="Wingdings" panose="05000000000000000000" pitchFamily="2" charset="2"/>
              <a:buChar char="§"/>
            </a:pPr>
            <a:r>
              <a:rPr lang="cs-CZ" sz="1800" dirty="0"/>
              <a:t>V případě investic do strojů, technologií, zařízení a staveb pro lesní školkařskou činnost, mohou být podporovány jen lesní školky, které jsou součástí lesnického podniku a provozují školkařskou činnost na PUPFL</a:t>
            </a:r>
          </a:p>
          <a:p>
            <a:pPr marL="342900" indent="-342900" algn="just">
              <a:buFont typeface="Wingdings" panose="05000000000000000000" pitchFamily="2" charset="2"/>
              <a:buChar char="§"/>
            </a:pPr>
            <a:r>
              <a:rPr lang="cs-CZ" sz="1800" dirty="0"/>
              <a:t>V případě investic do strojů, technologií a zařízení pro lesní školkařskou činnost, je žadatel evidován v systému evidence reprodukčního materiálu (ERMA) jako provozovatel školkařské činnost</a:t>
            </a:r>
          </a:p>
          <a:p>
            <a:pPr marL="342900" indent="-342900" algn="just">
              <a:buFont typeface="Wingdings" panose="05000000000000000000" pitchFamily="2" charset="2"/>
              <a:buChar char="§"/>
            </a:pPr>
            <a:r>
              <a:rPr lang="cs-CZ" sz="1800" dirty="0"/>
              <a:t>V případě investic do techniky a technologie pro lesní hospodářství se podpora vztahuje pouze na stroje, které jsou určeny pro hospodaření na PUPFL</a:t>
            </a:r>
          </a:p>
          <a:p>
            <a:pPr marL="342900" indent="-342900" algn="just">
              <a:buFont typeface="Wingdings" panose="05000000000000000000" pitchFamily="2" charset="2"/>
              <a:buChar char="§"/>
            </a:pPr>
            <a:r>
              <a:rPr lang="cs-CZ" sz="1800" dirty="0"/>
              <a:t>V případě pořízení traktoru pro práci v lese se podpora vztahuje pouze na traktor s ochrannou konstrukcí (ochrannou kabinou nebo ochranným rámem) chránící obsluhu traktoru před padajícími předměty (FOPS pro použití v lesnictví) a pronikajícími předměty (OPS pro použití v lesnictví) vyhovující požadavkům ISO 8083 a 8084</a:t>
            </a:r>
          </a:p>
          <a:p>
            <a:pPr marL="342900" indent="-342900" algn="just">
              <a:buFont typeface="Wingdings" panose="05000000000000000000" pitchFamily="2" charset="2"/>
              <a:buChar char="§"/>
            </a:pPr>
            <a:r>
              <a:rPr lang="cs-CZ" sz="1800" dirty="0"/>
              <a:t>V případě investic do pořízení koně se jedná o plemeno chladnokrevných koní, které má v ČR vedenou plemennou knihu a uznané chovatelské sdružení47. Podpora se vztahuje jen na koně, který absolvoval výkonnostní zkoušky</a:t>
            </a:r>
          </a:p>
          <a:p>
            <a:pPr marL="342900" indent="-342900" algn="just">
              <a:buFont typeface="Wingdings" panose="05000000000000000000" pitchFamily="2" charset="2"/>
              <a:buChar char="§"/>
            </a:pPr>
            <a:r>
              <a:rPr lang="cs-CZ" sz="1800" dirty="0"/>
              <a:t>V případě investic do technického vybavení dřevozpracujících provozoven jsou investice související s použitím dřeva jako suroviny nebo zdroje energie omezeny na </a:t>
            </a:r>
            <a:r>
              <a:rPr lang="cs-CZ" sz="1800" b="1" dirty="0"/>
              <a:t>všechny pracovní operace před průmyslovým zpracováním</a:t>
            </a:r>
            <a:r>
              <a:rPr lang="cs-CZ" sz="1800" dirty="0"/>
              <a:t>; </a:t>
            </a:r>
            <a:r>
              <a:rPr lang="cs-CZ" sz="1800" b="1" dirty="0"/>
              <a:t>za průmyslové zpracování se nepovažuje mechanické zpracování dřeva na různé polotovary (např. výroba řeziva a jeho základní opracování) a dále sušení a impregnace masivního dřeva</a:t>
            </a:r>
            <a:endParaRPr lang="cs-CZ" sz="1800" dirty="0"/>
          </a:p>
          <a:p>
            <a:endParaRPr lang="cs-CZ" sz="1800" dirty="0"/>
          </a:p>
          <a:p>
            <a:endParaRPr lang="cs-CZ" sz="1800" dirty="0"/>
          </a:p>
          <a:p>
            <a:pPr algn="l"/>
            <a:endParaRPr lang="cs-CZ" sz="1800" dirty="0"/>
          </a:p>
        </p:txBody>
      </p:sp>
      <p:pic>
        <p:nvPicPr>
          <p:cNvPr id="10" name="Obrázek 9">
            <a:extLst>
              <a:ext uri="{FF2B5EF4-FFF2-40B4-BE49-F238E27FC236}">
                <a16:creationId xmlns:a16="http://schemas.microsoft.com/office/drawing/2014/main" id="{6B846174-03C3-46F9-8106-022566C4F4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C5BD1647-85DB-441A-983C-0603ED1EF0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1576ECB2-1FC9-45F7-B7DD-4B252BE45F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51554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890176"/>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038651"/>
            <a:ext cx="9892191" cy="4257657"/>
          </a:xfrm>
        </p:spPr>
        <p:txBody>
          <a:bodyPr>
            <a:normAutofit fontScale="77500" lnSpcReduction="20000"/>
          </a:bodyPr>
          <a:lstStyle/>
          <a:p>
            <a:pPr algn="just">
              <a:lnSpc>
                <a:spcPct val="80000"/>
              </a:lnSpc>
            </a:pPr>
            <a:r>
              <a:rPr lang="cs-CZ" sz="2800" b="1" dirty="0">
                <a:solidFill>
                  <a:schemeClr val="accent1">
                    <a:lumMod val="75000"/>
                  </a:schemeClr>
                </a:solidFill>
              </a:rPr>
              <a:t>Preferenční kritéria:</a:t>
            </a:r>
            <a:r>
              <a:rPr lang="cs-CZ" sz="2800" dirty="0"/>
              <a:t>	</a:t>
            </a:r>
          </a:p>
          <a:p>
            <a:pPr marL="342900" indent="-342900" algn="l">
              <a:lnSpc>
                <a:spcPct val="80000"/>
              </a:lnSpc>
              <a:buFont typeface="Wingdings" panose="05000000000000000000" pitchFamily="2" charset="2"/>
              <a:buChar char="§"/>
            </a:pPr>
            <a:r>
              <a:rPr lang="cs-CZ" sz="2000" dirty="0"/>
              <a:t>Snížení provozních nákladů.</a:t>
            </a:r>
            <a:br>
              <a:rPr lang="cs-CZ" sz="2000" dirty="0"/>
            </a:br>
            <a:r>
              <a:rPr lang="cs-CZ" sz="2000" b="1" dirty="0"/>
              <a:t>10 bodů v případě snížení nákladů</a:t>
            </a:r>
            <a:br>
              <a:rPr lang="cs-CZ" sz="2000" b="1" dirty="0"/>
            </a:br>
            <a:r>
              <a:rPr lang="cs-CZ" sz="2000" b="1" dirty="0"/>
              <a:t>8 bodů pokud žadatel doposud nevlastnil stroj, nebo pořizuje koně</a:t>
            </a:r>
          </a:p>
          <a:p>
            <a:pPr marL="342900" indent="-342900" algn="l">
              <a:lnSpc>
                <a:spcPct val="80000"/>
              </a:lnSpc>
              <a:buFont typeface="Wingdings" panose="05000000000000000000" pitchFamily="2" charset="2"/>
              <a:buChar char="§"/>
            </a:pPr>
            <a:r>
              <a:rPr lang="cs-CZ" sz="2000" dirty="0"/>
              <a:t>Podíl rozlohy pozemků určených k plnění funkcí lesa (ha) uvedených v katastru nemovitostí vůči celkové rozloze obhospodařovaných zemědělských pozemků evidovaných v LPIS.</a:t>
            </a:r>
            <a:br>
              <a:rPr lang="cs-CZ" sz="2000" dirty="0"/>
            </a:br>
            <a:r>
              <a:rPr lang="cs-CZ" sz="2000" b="1" dirty="0"/>
              <a:t>13 bodů pokud pouze lesní pozemky</a:t>
            </a:r>
            <a:br>
              <a:rPr lang="cs-CZ" sz="2000" b="1" dirty="0"/>
            </a:br>
            <a:r>
              <a:rPr lang="cs-CZ" sz="2000" b="1" dirty="0"/>
              <a:t>10 bodů pokud podíl lesních pozemků tvoří 10% a více</a:t>
            </a:r>
            <a:br>
              <a:rPr lang="cs-CZ" sz="2000" b="1" dirty="0"/>
            </a:br>
            <a:r>
              <a:rPr lang="cs-CZ" sz="2000" b="1" dirty="0"/>
              <a:t>5 bodů při podílu lesních pozemků do 9.9%</a:t>
            </a:r>
            <a:br>
              <a:rPr lang="cs-CZ" sz="2000" b="1" dirty="0"/>
            </a:br>
            <a:r>
              <a:rPr lang="cs-CZ" sz="2000" b="1" dirty="0"/>
              <a:t>2 body při podílu lesních pozemků méně než 1,9% včetně</a:t>
            </a:r>
            <a:br>
              <a:rPr lang="cs-CZ" sz="2000" dirty="0"/>
            </a:br>
            <a:endParaRPr lang="cs-CZ" sz="2000" dirty="0"/>
          </a:p>
          <a:p>
            <a:pPr marL="342900" indent="-342900" algn="l">
              <a:lnSpc>
                <a:spcPct val="80000"/>
              </a:lnSpc>
              <a:buFont typeface="Wingdings" panose="05000000000000000000" pitchFamily="2" charset="2"/>
              <a:buChar char="§"/>
            </a:pPr>
            <a:r>
              <a:rPr lang="cs-CZ" sz="2000" dirty="0"/>
              <a:t>Poměr investice (celkových výdajů projektu v Kč) a velikosti obhospodařovaného lesního majetku (v ha).</a:t>
            </a:r>
            <a:br>
              <a:rPr lang="cs-CZ" sz="2000" dirty="0"/>
            </a:br>
            <a:r>
              <a:rPr lang="cs-CZ" sz="2000" dirty="0"/>
              <a:t>Metodika výpočtu poměru: </a:t>
            </a:r>
            <a:br>
              <a:rPr lang="cs-CZ" sz="2000" dirty="0"/>
            </a:br>
            <a:r>
              <a:rPr lang="cs-CZ" sz="2000" b="1" dirty="0"/>
              <a:t>(Velikost obhospodařovaného lesního majetku v ha / Investice v Kč) * 1 000 000</a:t>
            </a:r>
            <a:br>
              <a:rPr lang="cs-CZ" sz="2000" b="1" dirty="0"/>
            </a:br>
            <a:r>
              <a:rPr lang="cs-CZ" sz="2000" b="1" dirty="0"/>
              <a:t>13 bodů při hodnotě 7+</a:t>
            </a:r>
            <a:br>
              <a:rPr lang="cs-CZ" sz="2000" b="1" dirty="0"/>
            </a:br>
            <a:r>
              <a:rPr lang="cs-CZ" sz="2000" b="1" dirty="0"/>
              <a:t>10 bodů při hodnotách 5 až 6,9</a:t>
            </a:r>
            <a:br>
              <a:rPr lang="cs-CZ" sz="2000" b="1" dirty="0"/>
            </a:br>
            <a:r>
              <a:rPr lang="cs-CZ" sz="2000" b="1" dirty="0"/>
              <a:t>  7 bodů při hodnotách 3 až 4,9</a:t>
            </a:r>
            <a:br>
              <a:rPr lang="cs-CZ" sz="2000" b="1" dirty="0"/>
            </a:br>
            <a:r>
              <a:rPr lang="cs-CZ" sz="2000" b="1" dirty="0"/>
              <a:t>  5 bodů při hodnotách 2,9 a méně</a:t>
            </a:r>
          </a:p>
          <a:p>
            <a:pPr algn="l">
              <a:lnSpc>
                <a:spcPct val="80000"/>
              </a:lnSpc>
            </a:pPr>
            <a:endParaRPr lang="cs-CZ" sz="2800" b="1" i="1" dirty="0"/>
          </a:p>
          <a:p>
            <a:pPr marL="342900" indent="-342900" algn="l">
              <a:lnSpc>
                <a:spcPct val="80000"/>
              </a:lnSpc>
              <a:buFont typeface="Wingdings" panose="05000000000000000000" pitchFamily="2" charset="2"/>
              <a:buChar char="§"/>
            </a:pPr>
            <a:r>
              <a:rPr lang="cs-CZ" sz="2000" dirty="0"/>
              <a:t>Min. počet bodu: 13	                   MAX počet bodů:36</a:t>
            </a:r>
          </a:p>
          <a:p>
            <a:pPr algn="l"/>
            <a:r>
              <a:rPr lang="cs-CZ" sz="2000" dirty="0"/>
              <a:t>	</a:t>
            </a:r>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2C2FA790-F1D5-455C-A223-A0970416F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7D1BD704-EDA7-4C13-943D-FCDAD5F95B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CCCC6127-7B1E-49BF-A50B-5AB3B86E7A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37866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467764"/>
            <a:ext cx="9687587" cy="597010"/>
          </a:xfrm>
        </p:spPr>
        <p:txBody>
          <a:bodyPr>
            <a:noAutofit/>
          </a:bodyPr>
          <a:lstStyle/>
          <a:p>
            <a:pPr algn="l"/>
            <a:r>
              <a:rPr lang="cs-CZ" sz="2800" b="1" dirty="0">
                <a:latin typeface="+mn-lt"/>
              </a:rPr>
              <a:t>Základní údaje o výzvě</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1" y="2172929"/>
            <a:ext cx="8928630" cy="3077498"/>
          </a:xfrm>
        </p:spPr>
        <p:txBody>
          <a:bodyPr>
            <a:normAutofit fontScale="92500" lnSpcReduction="20000"/>
          </a:bodyPr>
          <a:lstStyle/>
          <a:p>
            <a:pPr algn="l"/>
            <a:endParaRPr lang="cs-CZ" dirty="0"/>
          </a:p>
          <a:p>
            <a:pPr algn="just"/>
            <a:r>
              <a:rPr lang="cs-CZ" dirty="0"/>
              <a:t>Datum vyhlášení výzvy:  4.5.2020</a:t>
            </a:r>
          </a:p>
          <a:p>
            <a:pPr algn="just"/>
            <a:r>
              <a:rPr lang="cs-CZ" dirty="0"/>
              <a:t>Příjem žádostí na MAS: </a:t>
            </a:r>
            <a:r>
              <a:rPr lang="cs-CZ" b="1" dirty="0"/>
              <a:t>od 11.5.2020 do 5.6.2020 </a:t>
            </a:r>
          </a:p>
          <a:p>
            <a:pPr algn="just"/>
            <a:r>
              <a:rPr lang="cs-CZ" dirty="0"/>
              <a:t>Termín registrace na RO SZIF: </a:t>
            </a:r>
            <a:r>
              <a:rPr lang="cs-CZ" b="1" dirty="0"/>
              <a:t>28.8.2020</a:t>
            </a:r>
          </a:p>
          <a:p>
            <a:pPr algn="just">
              <a:defRPr/>
            </a:pPr>
            <a:r>
              <a:rPr lang="cs-CZ" dirty="0"/>
              <a:t>Alokace pro 7. výzvu 6.800.000 Kč</a:t>
            </a:r>
          </a:p>
          <a:p>
            <a:pPr algn="just"/>
            <a:r>
              <a:rPr lang="cs-CZ" b="1" dirty="0">
                <a:solidFill>
                  <a:srgbClr val="FF0000"/>
                </a:solidFill>
              </a:rPr>
              <a:t>Min. výše způsobilých výdajů: 50 000 Kč</a:t>
            </a:r>
          </a:p>
          <a:p>
            <a:pPr algn="just"/>
            <a:r>
              <a:rPr lang="cs-CZ" b="1" dirty="0">
                <a:solidFill>
                  <a:srgbClr val="FF0000"/>
                </a:solidFill>
              </a:rPr>
              <a:t>Max. výše způsobilých výdajů: 5 000 000 Kč</a:t>
            </a:r>
          </a:p>
          <a:p>
            <a:pPr algn="just"/>
            <a:r>
              <a:rPr lang="cs-CZ" dirty="0"/>
              <a:t>Územní vymezení: celé území MAS Brána Brněnska, z. s.</a:t>
            </a:r>
          </a:p>
          <a:p>
            <a:pPr marL="342900" indent="-342900" algn="l">
              <a:buFont typeface="Wingdings" panose="05000000000000000000" pitchFamily="2" charset="2"/>
              <a:buChar char="§"/>
            </a:pPr>
            <a:endParaRPr lang="cs-CZ" dirty="0"/>
          </a:p>
        </p:txBody>
      </p:sp>
      <p:sp>
        <p:nvSpPr>
          <p:cNvPr id="4" name="TextovéPole 3">
            <a:extLst>
              <a:ext uri="{FF2B5EF4-FFF2-40B4-BE49-F238E27FC236}">
                <a16:creationId xmlns:a16="http://schemas.microsoft.com/office/drawing/2014/main" id="{BF353D8C-9C21-4D41-8E8E-798305899B6F}"/>
              </a:ext>
            </a:extLst>
          </p:cNvPr>
          <p:cNvSpPr txBox="1"/>
          <p:nvPr/>
        </p:nvSpPr>
        <p:spPr>
          <a:xfrm>
            <a:off x="1179401" y="5203654"/>
            <a:ext cx="9765306" cy="1107996"/>
          </a:xfrm>
          <a:prstGeom prst="rect">
            <a:avLst/>
          </a:prstGeom>
          <a:noFill/>
        </p:spPr>
        <p:txBody>
          <a:bodyPr wrap="square" rtlCol="0">
            <a:spAutoFit/>
          </a:bodyPr>
          <a:lstStyle/>
          <a:p>
            <a:pPr algn="ctr"/>
            <a:r>
              <a:rPr lang="cs-CZ" sz="2400" b="1" dirty="0"/>
              <a:t>Žádosti se přijímají pouze elektronicky přes </a:t>
            </a:r>
          </a:p>
          <a:p>
            <a:pPr algn="ctr"/>
            <a:r>
              <a:rPr lang="cs-CZ" sz="2400" b="1" dirty="0"/>
              <a:t>Portál Farmáře SZIF</a:t>
            </a:r>
          </a:p>
          <a:p>
            <a:endParaRPr lang="cs-CZ" b="1" dirty="0"/>
          </a:p>
        </p:txBody>
      </p:sp>
      <p:pic>
        <p:nvPicPr>
          <p:cNvPr id="15" name="Obrázek 14">
            <a:extLst>
              <a:ext uri="{FF2B5EF4-FFF2-40B4-BE49-F238E27FC236}">
                <a16:creationId xmlns:a16="http://schemas.microsoft.com/office/drawing/2014/main" id="{088A259B-E6F4-4232-A51C-F892BF49D8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6" name="Obrázek 15">
            <a:extLst>
              <a:ext uri="{FF2B5EF4-FFF2-40B4-BE49-F238E27FC236}">
                <a16:creationId xmlns:a16="http://schemas.microsoft.com/office/drawing/2014/main" id="{CE4AD341-3C23-4894-8582-2A04AE7677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7" name="Obrázek 16">
            <a:extLst>
              <a:ext uri="{FF2B5EF4-FFF2-40B4-BE49-F238E27FC236}">
                <a16:creationId xmlns:a16="http://schemas.microsoft.com/office/drawing/2014/main" id="{6BB86E30-A2CF-4B78-8108-E75BD49E7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889512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345371"/>
            <a:ext cx="9892191" cy="4257657"/>
          </a:xfrm>
        </p:spPr>
        <p:txBody>
          <a:bodyPr>
            <a:normAutofit/>
          </a:bodyPr>
          <a:lstStyle/>
          <a:p>
            <a:pPr algn="just">
              <a:lnSpc>
                <a:spcPct val="80000"/>
              </a:lnSpc>
            </a:pPr>
            <a:r>
              <a:rPr lang="cs-CZ" sz="2800" b="1" dirty="0">
                <a:solidFill>
                  <a:schemeClr val="accent1">
                    <a:lumMod val="75000"/>
                  </a:schemeClr>
                </a:solidFill>
              </a:rPr>
              <a:t>Povinné přílohy:</a:t>
            </a:r>
            <a:r>
              <a:rPr lang="cs-CZ" sz="2800" dirty="0"/>
              <a:t>	</a:t>
            </a:r>
            <a:endParaRPr lang="cs-CZ" sz="2000" dirty="0"/>
          </a:p>
          <a:p>
            <a:pPr marL="342900" indent="-342900" algn="just">
              <a:buFont typeface="Wingdings" panose="05000000000000000000" pitchFamily="2" charset="2"/>
              <a:buChar char="§"/>
            </a:pPr>
            <a:r>
              <a:rPr lang="cs-CZ" sz="2000" dirty="0"/>
              <a:t>Dokument o schválení platného Lesního hospodářského plánu nebo potvrzení o převzetí lesní hospodářské osnovy (tzn. protokolárně převzatý vlastnický separát lesní hospodářské osnovy) pro pozemky uvedené v přehledu pozemků dle přílohy 10 Pravidel</a:t>
            </a:r>
          </a:p>
          <a:p>
            <a:pPr marL="342900" indent="-342900" algn="just">
              <a:buFont typeface="Wingdings" panose="05000000000000000000" pitchFamily="2" charset="2"/>
              <a:buChar char="§"/>
            </a:pPr>
            <a:r>
              <a:rPr lang="cs-CZ" sz="2000" dirty="0"/>
              <a:t>V případě, že žadatel pořizuje traktor pro práci v lese, čestné prohlášení výrobce nebo autorizovaného zástupce výrobce pro ČR, že model traktoru uvedený v nabídce bude v případě naplnění smlouvy dodán s ochrannou konstrukcí proti padajícím předmětům (FOPS) pro použití v lesnictví a proti pronikajícím předmětům (OPS) pro použití v lesnictví vyhovující požadavkům ISO 8083 a 8084 (předkládá se pouze k vítězné nabídce; nepředkládá se v případě realizace cenového marketingu) 	</a:t>
            </a:r>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7D16CDC7-1676-43A5-BB73-285DCDB5A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A7341F3D-F547-477A-96E1-AECDE164B1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E21AE37C-0970-49A6-A103-839E21B94D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982244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400" b="1" dirty="0">
                <a:solidFill>
                  <a:schemeClr val="accent6">
                    <a:lumMod val="75000"/>
                  </a:schemeClr>
                </a:solidFill>
                <a:latin typeface="+mn-lt"/>
              </a:rPr>
              <a:t>FICHE 7 - Investice do lesnických technologií a zpracování lesnických produktů, jejich mobilizace a uvádění na trh</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345371"/>
            <a:ext cx="9892191" cy="4257657"/>
          </a:xfrm>
        </p:spPr>
        <p:txBody>
          <a:bodyPr>
            <a:normAutofit/>
          </a:bodyPr>
          <a:lstStyle/>
          <a:p>
            <a:pPr algn="just">
              <a:lnSpc>
                <a:spcPct val="80000"/>
              </a:lnSpc>
            </a:pPr>
            <a:r>
              <a:rPr lang="cs-CZ" sz="2800" b="1" dirty="0">
                <a:solidFill>
                  <a:schemeClr val="accent1">
                    <a:lumMod val="75000"/>
                  </a:schemeClr>
                </a:solidFill>
              </a:rPr>
              <a:t>Nepovinné přílohy:</a:t>
            </a:r>
            <a:r>
              <a:rPr lang="cs-CZ" sz="2800" dirty="0"/>
              <a:t>	</a:t>
            </a:r>
            <a:endParaRPr lang="cs-CZ" sz="2000" dirty="0"/>
          </a:p>
          <a:p>
            <a:pPr marL="342900" indent="-342900" algn="just">
              <a:buFont typeface="Wingdings" panose="05000000000000000000" pitchFamily="2" charset="2"/>
              <a:buChar char="§"/>
            </a:pPr>
            <a:r>
              <a:rPr lang="cs-CZ" sz="2000" dirty="0"/>
              <a:t>Výpis z katastru nemovitostí deklarující rozlohu PUPFL – prostá kopie. </a:t>
            </a:r>
          </a:p>
          <a:p>
            <a:pPr marL="342900" indent="-342900" algn="just">
              <a:buFont typeface="Wingdings" panose="05000000000000000000" pitchFamily="2" charset="2"/>
              <a:buChar char="§"/>
            </a:pPr>
            <a:r>
              <a:rPr lang="cs-CZ" sz="2000" dirty="0"/>
              <a:t>Výpis z Veřejného registru půdy LPIS deklarující rozlohu obhospodařovaných zemědělských pozemků – prostá kopie. </a:t>
            </a:r>
          </a:p>
          <a:p>
            <a:pPr marL="342900" indent="-342900" algn="just">
              <a:buFont typeface="Wingdings" panose="05000000000000000000" pitchFamily="2" charset="2"/>
              <a:buChar char="§"/>
            </a:pPr>
            <a:r>
              <a:rPr lang="cs-CZ" sz="2000" dirty="0"/>
              <a:t>Srovnání průměrné spotřeby paliva na jednotku výkonu (výchozí stav vs. pořizovaná technologie) - Technický průkaz stroje (prostá kopie). </a:t>
            </a:r>
          </a:p>
          <a:p>
            <a:pPr marL="342900" indent="-342900" algn="just">
              <a:buFont typeface="Wingdings" panose="05000000000000000000" pitchFamily="2" charset="2"/>
              <a:buChar char="§"/>
            </a:pPr>
            <a:r>
              <a:rPr lang="cs-CZ" sz="2000" dirty="0"/>
              <a:t>Výpis z evidence majetku ke dni podání žádosti na MAS (položky tažná zvířata, stroje, přístroje a zařízení). </a:t>
            </a:r>
          </a:p>
          <a:p>
            <a:pPr marL="342900" indent="-342900" algn="just">
              <a:buFont typeface="Wingdings" panose="05000000000000000000" pitchFamily="2" charset="2"/>
              <a:buChar char="§"/>
            </a:pPr>
            <a:r>
              <a:rPr lang="cs-CZ" sz="2000" dirty="0"/>
              <a:t>Výpis z evidence majetku ke konci předchozího účetního období (položky tažná zvířata, stroje, přístroje a zařízení). </a:t>
            </a:r>
          </a:p>
          <a:p>
            <a:pPr algn="l"/>
            <a:r>
              <a:rPr lang="cs-CZ" sz="2000" dirty="0"/>
              <a:t>	</a:t>
            </a:r>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7D16CDC7-1676-43A5-BB73-285DCDB5A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A7341F3D-F547-477A-96E1-AECDE164B1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E21AE37C-0970-49A6-A103-839E21B94D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627972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Obecná ustanovení pro všechny žadatele</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699990"/>
            <a:ext cx="9892191" cy="4753207"/>
          </a:xfrm>
        </p:spPr>
        <p:txBody>
          <a:bodyPr>
            <a:normAutofit fontScale="85000" lnSpcReduction="20000"/>
          </a:bodyPr>
          <a:lstStyle/>
          <a:p>
            <a:pPr marL="342900" indent="-342900" algn="just">
              <a:lnSpc>
                <a:spcPct val="80000"/>
              </a:lnSpc>
              <a:buFont typeface="Wingdings" panose="05000000000000000000" pitchFamily="2" charset="2"/>
              <a:buChar char="§"/>
              <a:defRPr/>
            </a:pPr>
            <a:endParaRPr lang="cs-CZ" sz="2000" dirty="0"/>
          </a:p>
          <a:p>
            <a:pPr marL="342900" indent="-342900" algn="just">
              <a:lnSpc>
                <a:spcPct val="80000"/>
              </a:lnSpc>
              <a:buFont typeface="Wingdings" panose="05000000000000000000" pitchFamily="2" charset="2"/>
              <a:buChar char="§"/>
              <a:defRPr/>
            </a:pPr>
            <a:r>
              <a:rPr lang="cs-CZ" sz="2000" dirty="0"/>
              <a:t>V daném kole příjmu žádostí může žadatel podat v rámci jedné </a:t>
            </a:r>
            <a:r>
              <a:rPr lang="cs-CZ" sz="2000" dirty="0" err="1"/>
              <a:t>Fiche</a:t>
            </a:r>
            <a:r>
              <a:rPr lang="cs-CZ" sz="2000" dirty="0"/>
              <a:t> pouze jednu Žádost.</a:t>
            </a:r>
          </a:p>
          <a:p>
            <a:pPr algn="just">
              <a:lnSpc>
                <a:spcPct val="80000"/>
              </a:lnSpc>
              <a:defRPr/>
            </a:pPr>
            <a:endParaRPr lang="cs-CZ" sz="2000" dirty="0"/>
          </a:p>
          <a:p>
            <a:pPr marL="342900" indent="-342900" algn="just">
              <a:lnSpc>
                <a:spcPct val="80000"/>
              </a:lnSpc>
              <a:buFont typeface="Wingdings" panose="05000000000000000000" pitchFamily="2" charset="2"/>
              <a:buChar char="§"/>
              <a:defRPr/>
            </a:pPr>
            <a:r>
              <a:rPr lang="cs-CZ" sz="2000" dirty="0"/>
              <a:t>Kontaktním místem pro žadatele pro předkládání veškeré dokumentace je MAS Brána Brněnska.</a:t>
            </a:r>
          </a:p>
          <a:p>
            <a:pPr marL="342900" indent="-342900" algn="just">
              <a:lnSpc>
                <a:spcPct val="80000"/>
              </a:lnSpc>
              <a:buFont typeface="Wingdings" panose="05000000000000000000" pitchFamily="2" charset="2"/>
              <a:buChar char="§"/>
              <a:defRPr/>
            </a:pPr>
            <a:endParaRPr lang="cs-CZ" sz="2000" dirty="0"/>
          </a:p>
          <a:p>
            <a:pPr marL="342900" indent="-342900" algn="l">
              <a:lnSpc>
                <a:spcPct val="80000"/>
              </a:lnSpc>
              <a:buFont typeface="Wingdings" panose="05000000000000000000" pitchFamily="2" charset="2"/>
              <a:buChar char="§"/>
              <a:defRPr/>
            </a:pPr>
            <a:r>
              <a:rPr lang="cs-CZ" sz="2000" b="1" dirty="0"/>
              <a:t>A B </a:t>
            </a:r>
            <a:r>
              <a:rPr lang="cs-CZ" sz="2000" b="1" dirty="0">
                <a:solidFill>
                  <a:srgbClr val="FF0000"/>
                </a:solidFill>
              </a:rPr>
              <a:t>C</a:t>
            </a:r>
            <a:r>
              <a:rPr lang="cs-CZ" sz="2000" b="1" dirty="0"/>
              <a:t> D </a:t>
            </a:r>
            <a:r>
              <a:rPr lang="cs-CZ" sz="2000" dirty="0"/>
              <a:t>v textu Pravidel značí sankce za nedodržení podmínek:</a:t>
            </a:r>
            <a:br>
              <a:rPr lang="cs-CZ" sz="2000" dirty="0"/>
            </a:br>
            <a:br>
              <a:rPr lang="cs-CZ" sz="2000" dirty="0"/>
            </a:br>
            <a:r>
              <a:rPr lang="cs-CZ" b="1" dirty="0"/>
              <a:t>A</a:t>
            </a:r>
            <a:r>
              <a:rPr lang="cs-CZ" dirty="0"/>
              <a:t> = </a:t>
            </a:r>
            <a:r>
              <a:rPr lang="cs-CZ" sz="2100" dirty="0"/>
              <a:t>snížení dotace o 1 % částky dotace po přezkoumání Žádosti o platbu/ proplacení</a:t>
            </a:r>
            <a:br>
              <a:rPr lang="cs-CZ" sz="2100" dirty="0"/>
            </a:br>
            <a:r>
              <a:rPr lang="cs-CZ" sz="2100" dirty="0"/>
              <a:t> částky dotace</a:t>
            </a:r>
            <a:br>
              <a:rPr lang="cs-CZ" dirty="0"/>
            </a:br>
            <a:br>
              <a:rPr lang="cs-CZ" dirty="0"/>
            </a:br>
            <a:r>
              <a:rPr lang="cs-CZ" b="1" dirty="0"/>
              <a:t>B</a:t>
            </a:r>
            <a:r>
              <a:rPr lang="cs-CZ" dirty="0"/>
              <a:t> = </a:t>
            </a:r>
            <a:r>
              <a:rPr lang="cs-CZ" sz="2100" dirty="0"/>
              <a:t>snížení dotace o 10 % částky dotace po přezkoumání Žádosti o platbu/ proplacení částky dotace</a:t>
            </a:r>
            <a:br>
              <a:rPr lang="cs-CZ" sz="2100" dirty="0"/>
            </a:br>
            <a:br>
              <a:rPr lang="cs-CZ" dirty="0"/>
            </a:br>
            <a:r>
              <a:rPr lang="cs-CZ" b="1" dirty="0">
                <a:solidFill>
                  <a:srgbClr val="FF0000"/>
                </a:solidFill>
              </a:rPr>
              <a:t>C</a:t>
            </a:r>
            <a:r>
              <a:rPr lang="cs-CZ" dirty="0"/>
              <a:t> = </a:t>
            </a:r>
            <a:r>
              <a:rPr lang="cs-CZ" sz="2100" dirty="0"/>
              <a:t>od podání Žádosti o dotaci do podpisu Dohody se jedná o </a:t>
            </a:r>
            <a:r>
              <a:rPr lang="cs-CZ" sz="2100" dirty="0">
                <a:solidFill>
                  <a:srgbClr val="FF0000"/>
                </a:solidFill>
              </a:rPr>
              <a:t>ukončení administrace</a:t>
            </a:r>
            <a:r>
              <a:rPr lang="cs-CZ" sz="2100" dirty="0"/>
              <a:t>, od podpisu Dohody do proplacení finančních prostředků na účet příjemce dotace se jedná o </a:t>
            </a:r>
            <a:r>
              <a:rPr lang="cs-CZ" sz="2100" dirty="0">
                <a:solidFill>
                  <a:srgbClr val="FF0000"/>
                </a:solidFill>
              </a:rPr>
              <a:t>snížení dotace o 100 % a ukončení administrace Žádosti</a:t>
            </a:r>
            <a:r>
              <a:rPr lang="cs-CZ" sz="2100" dirty="0"/>
              <a:t>, po proplacení finančních prostředků na účet příjemce dotace se jedná o snížení dotace o 100 % a </a:t>
            </a:r>
            <a:r>
              <a:rPr lang="cs-CZ" sz="2100" dirty="0">
                <a:solidFill>
                  <a:srgbClr val="FF0000"/>
                </a:solidFill>
              </a:rPr>
              <a:t>vymáhání dlužné částky</a:t>
            </a:r>
            <a:br>
              <a:rPr lang="cs-CZ" sz="2100" dirty="0"/>
            </a:br>
            <a:r>
              <a:rPr lang="cs-CZ" dirty="0"/>
              <a:t> </a:t>
            </a:r>
            <a:br>
              <a:rPr lang="cs-CZ" dirty="0"/>
            </a:br>
            <a:r>
              <a:rPr lang="cs-CZ" b="1" dirty="0"/>
              <a:t>D</a:t>
            </a:r>
            <a:r>
              <a:rPr lang="cs-CZ" dirty="0"/>
              <a:t>: </a:t>
            </a:r>
            <a:r>
              <a:rPr lang="cs-CZ" sz="2100" dirty="0"/>
              <a:t>uložení nápravného opatření ze strany SZIF</a:t>
            </a:r>
          </a:p>
          <a:p>
            <a:pPr marL="342900" indent="-342900" algn="just">
              <a:lnSpc>
                <a:spcPct val="80000"/>
              </a:lnSpc>
              <a:buFont typeface="Wingdings" panose="05000000000000000000" pitchFamily="2" charset="2"/>
              <a:buChar char="§"/>
              <a:defRPr/>
            </a:pPr>
            <a:endParaRPr lang="cs-CZ" sz="2000" dirty="0"/>
          </a:p>
          <a:p>
            <a:pPr marL="342900" indent="-342900" algn="just">
              <a:lnSpc>
                <a:spcPct val="80000"/>
              </a:lnSpc>
              <a:buFont typeface="Wingdings" panose="05000000000000000000" pitchFamily="2" charset="2"/>
              <a:buChar char="§"/>
              <a:defRPr/>
            </a:pPr>
            <a:r>
              <a:rPr lang="cs-CZ" sz="2000" dirty="0"/>
              <a:t>Žádost musí být podána přes Portál Farmáře.</a:t>
            </a:r>
          </a:p>
          <a:p>
            <a:pPr algn="l"/>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7C0F395D-5675-44FF-873D-6DF212502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5870F78E-17EC-47F1-BBAD-4EE68A997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805DBE33-AA7A-4583-9EF1-013B589E7E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171869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Obecná ustanovení pro všechny žadatele</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604955"/>
            <a:ext cx="9892191" cy="4753207"/>
          </a:xfrm>
        </p:spPr>
        <p:txBody>
          <a:bodyPr>
            <a:normAutofit fontScale="92500" lnSpcReduction="10000"/>
          </a:bodyPr>
          <a:lstStyle/>
          <a:p>
            <a:pPr algn="l"/>
            <a:endParaRPr lang="cs-CZ" sz="2000" dirty="0"/>
          </a:p>
          <a:p>
            <a:pPr marL="342900" indent="-342900" algn="just">
              <a:buFont typeface="Wingdings" panose="05000000000000000000" pitchFamily="2" charset="2"/>
              <a:buChar char="§"/>
            </a:pPr>
            <a:r>
              <a:rPr lang="cs-CZ" sz="2000" dirty="0"/>
              <a:t>Kontaktním místem pro žadatele/příjemce dotace pro předkládání veškeré dokumentace je příslušná MAS; </a:t>
            </a:r>
          </a:p>
          <a:p>
            <a:pPr marL="342900" indent="-342900" algn="just">
              <a:buFont typeface="Wingdings" panose="05000000000000000000" pitchFamily="2" charset="2"/>
              <a:buChar char="§"/>
            </a:pPr>
            <a:r>
              <a:rPr lang="cs-CZ" sz="2000" b="1" dirty="0"/>
              <a:t>V případě Dohody a Dodatků k Dohodě je kontaktním místem RO SZIF</a:t>
            </a:r>
          </a:p>
          <a:p>
            <a:pPr marL="342900" indent="-342900" algn="just">
              <a:buFont typeface="Wingdings" panose="05000000000000000000" pitchFamily="2" charset="2"/>
              <a:buChar char="§"/>
            </a:pPr>
            <a:r>
              <a:rPr lang="cs-CZ" sz="2000" dirty="0"/>
              <a:t>Žadatel/příjemce dotace odpovídá od data podání Žádosti o dotaci na MAS po dobu nejméně 10 let od proplacení dotace za to, že všechny jím uvedené údaje o projektu ve lhůtě vázanosti projektu na účel vůči poskytovateli dotace jsou úplné,</a:t>
            </a:r>
          </a:p>
          <a:p>
            <a:pPr marL="342900" indent="-342900" algn="just">
              <a:buFont typeface="Wingdings" panose="05000000000000000000" pitchFamily="2" charset="2"/>
              <a:buChar char="§"/>
            </a:pPr>
            <a:r>
              <a:rPr lang="cs-CZ" sz="2000" dirty="0"/>
              <a:t>Stavbu/část stavby, která je součástí projektu, lze užívat jen k účelu vymezenému zejména v kolaudačním rozhodnutí, v ohlášení stavby, ve veřejnoprávní smlouvě, v certifikátu autorizovaného inspektora, ve stavebním povolení, v oznámení o užívání stavby nebo v kolaudačním souhlasu, případně v souhlasu se změnou v užívání stavby;</a:t>
            </a:r>
          </a:p>
          <a:p>
            <a:pPr marL="342900" indent="-342900" algn="just">
              <a:buFont typeface="Wingdings" panose="05000000000000000000" pitchFamily="2" charset="2"/>
              <a:buChar char="§"/>
            </a:pPr>
            <a:r>
              <a:rPr lang="cs-CZ" sz="2000" dirty="0"/>
              <a:t>Výdaje financované z PRV nesmějí být současně financovány z jiných projektů PRV ani formou příspěvků ze strukturálních fondů, z Fondu soudržnosti nebo jiného finančního nástroje Unie. Žadatel/příjemce dotace však může současně čerpat finanční prostředky na způsobilé výdaje z PRV i z jiných finančních nástrojů EU, jestliže jsou použity pouze na financování vlastního podílu žadatele/příjemce dotace na projektu.</a:t>
            </a:r>
          </a:p>
          <a:p>
            <a:pPr algn="l"/>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E67FCA2B-826E-46E2-A41F-E10D7C1FD7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F07812EC-261E-4924-8662-DA562C0402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33347D18-2CC5-4D91-BEEE-B300B936FC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061699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Obecná ustanovení pro všechny žadatele</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849821"/>
            <a:ext cx="9892191" cy="4753207"/>
          </a:xfrm>
        </p:spPr>
        <p:txBody>
          <a:bodyPr>
            <a:normAutofit/>
          </a:bodyPr>
          <a:lstStyle/>
          <a:p>
            <a:pPr marL="342900" indent="-342900" algn="just">
              <a:buFont typeface="Wingdings" panose="05000000000000000000" pitchFamily="2" charset="2"/>
              <a:buChar char="§"/>
            </a:pPr>
            <a:r>
              <a:rPr lang="pl-PL" sz="1800" dirty="0"/>
              <a:t>Žadatel/příjemce dotace je povinen zajistit realizaci projektu do 24 měsíců od podpisu Dohody; C,</a:t>
            </a:r>
          </a:p>
          <a:p>
            <a:pPr marL="342900" indent="-342900" algn="just">
              <a:buFont typeface="Wingdings" panose="05000000000000000000" pitchFamily="2" charset="2"/>
              <a:buChar char="§"/>
            </a:pPr>
            <a:r>
              <a:rPr lang="cs-CZ" sz="1800" dirty="0"/>
              <a:t>Předmět projektu musí být provozován výhradně žadatelem/příjemcem dotace nejpozději od data předložení Žádosti o platbu na MAS až do termínu skončení lhůty vázanosti projektu na účel (v případě čl. 35 musí být předmět projektu provozován Společností dle § 2716 a následujících zákona č. 89/2012, Sb., občanský zákoník, ve znění pozdějších předpisů); C,</a:t>
            </a:r>
          </a:p>
          <a:p>
            <a:pPr marL="342900" indent="-342900" algn="just">
              <a:buFont typeface="Wingdings" panose="05000000000000000000" pitchFamily="2" charset="2"/>
              <a:buChar char="§"/>
            </a:pPr>
            <a:r>
              <a:rPr lang="cs-CZ" sz="1800" dirty="0"/>
              <a:t>Žadatel/příjemce dotace musí mít uspořádány právní vztahy k nemovitostem, na kterých jsou realizovány stavební výdaje (vztahuje se na stavbu i pozemek pod stavbou), nebo do kterých budou umístěny podpořené stroje, technologie nebo vybavení (vztahuje se pouze na stavbu) dle specifických podmínek Pravidel, od data podání Žádosti o platbu na MAS do konce lhůty vázanosti projektu na účel; D jinak K,</a:t>
            </a:r>
          </a:p>
          <a:p>
            <a:pPr marL="342900" indent="-342900" algn="just">
              <a:buFont typeface="Wingdings" panose="05000000000000000000" pitchFamily="2" charset="2"/>
              <a:buChar char="§"/>
            </a:pPr>
            <a:r>
              <a:rPr lang="cs-CZ" sz="1800" dirty="0"/>
              <a:t>V případě, že projekt/část projektu podléhá řízení stavebního úřadu, musí být odpovídající povolení stavebního úřadu (viz kapitola 1 písm. </a:t>
            </a:r>
            <a:r>
              <a:rPr lang="cs-CZ" sz="1800" dirty="0" err="1"/>
              <a:t>ll</a:t>
            </a:r>
            <a:r>
              <a:rPr lang="cs-CZ" sz="1800" dirty="0"/>
              <a:t>) těchto Pravidel), na jehož základě lze projekt/část projektu realizovat v souladu se zákonem č. 183/2006 Sb., o územním plánování a stavebním řádu (stavební zákon), ve znění pozdějších předpisů, pravomocné a platné (v případě veřejnoprávní smlouvy platné a účinné) již k datu podání Žádosti o dotaci na MAS; C. </a:t>
            </a:r>
          </a:p>
          <a:p>
            <a:pPr algn="l"/>
            <a:endParaRPr lang="cs-CZ" sz="1800" dirty="0"/>
          </a:p>
          <a:p>
            <a:endParaRPr lang="cs-CZ" sz="1800" dirty="0"/>
          </a:p>
          <a:p>
            <a:endParaRPr lang="cs-CZ" sz="1800" dirty="0"/>
          </a:p>
          <a:p>
            <a:pPr algn="l"/>
            <a:endParaRPr lang="cs-CZ" sz="1800" dirty="0"/>
          </a:p>
        </p:txBody>
      </p:sp>
      <p:pic>
        <p:nvPicPr>
          <p:cNvPr id="10" name="Obrázek 9">
            <a:extLst>
              <a:ext uri="{FF2B5EF4-FFF2-40B4-BE49-F238E27FC236}">
                <a16:creationId xmlns:a16="http://schemas.microsoft.com/office/drawing/2014/main" id="{9C0417D2-0D4F-41EB-9F7A-AF09B672B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93D3612E-CBBE-4672-94C4-006E017A8F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8D5B1CF5-3FAF-4749-A7EC-001B8C5FA4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89403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Obecná ustanovení pro všechny žadatele</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849821"/>
            <a:ext cx="9892191" cy="4753207"/>
          </a:xfrm>
        </p:spPr>
        <p:txBody>
          <a:bodyPr>
            <a:normAutofit/>
          </a:bodyPr>
          <a:lstStyle/>
          <a:p>
            <a:pPr marL="342900" indent="-342900" algn="just">
              <a:buFont typeface="Wingdings" panose="05000000000000000000" pitchFamily="2" charset="2"/>
              <a:buChar char="§"/>
            </a:pPr>
            <a:r>
              <a:rPr lang="cs-CZ" sz="2000" dirty="0"/>
              <a:t>Dotaci nelze poskytnout/proplatit v případě, pokud bylo ze strany žadatele/příjemce dotace či s jeho vědomím třetí osobou podáno nepravdivé prohlášení nebo nepravdivý důkaz; C. Příjemci bude navíc v rámci stejné operace ukončena administrace všech dosud neproplacených Žádostí a bude vyloučen ze stejné operace během kalendářního roku zjištění nesouladu a během následujícího kalendářního roku.</a:t>
            </a:r>
          </a:p>
          <a:p>
            <a:pPr marL="342900" indent="-342900" algn="l">
              <a:buFont typeface="Wingdings" panose="05000000000000000000" pitchFamily="2" charset="2"/>
              <a:buChar char="§"/>
            </a:pPr>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CBA01C8D-9C20-46E3-9D9D-A55F7B507E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813B02C9-A14A-4F51-A60D-EF6CF3EE68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3652F2DA-A2FD-4C19-BA6D-A2E3E32126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442061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Postup vytvoření a podání žádosti o dotaci</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3995" y="1932049"/>
            <a:ext cx="9892191" cy="4257657"/>
          </a:xfrm>
        </p:spPr>
        <p:txBody>
          <a:bodyPr>
            <a:normAutofit lnSpcReduction="10000"/>
          </a:bodyPr>
          <a:lstStyle/>
          <a:p>
            <a:pPr algn="l"/>
            <a:r>
              <a:rPr lang="cs-CZ" sz="3000" b="1" dirty="0">
                <a:solidFill>
                  <a:schemeClr val="accent1">
                    <a:lumMod val="75000"/>
                  </a:schemeClr>
                </a:solidFill>
              </a:rPr>
              <a:t>Portál Farmáře:</a:t>
            </a:r>
          </a:p>
          <a:p>
            <a:pPr marL="342900" indent="-342900" algn="l">
              <a:buFont typeface="Wingdings" panose="05000000000000000000" pitchFamily="2" charset="2"/>
              <a:buChar char="§"/>
            </a:pPr>
            <a:r>
              <a:rPr lang="cs-CZ" sz="2000" dirty="0"/>
              <a:t>Žadatel musí mít vlastní přístup na PORTÁL FARMÁŘE, kde si ze svého účtu vygeneruje žádost, kterou v elektronické podobě předá společně s potřebnými přílohami prostřednictvím portálu farmáře na MAS.</a:t>
            </a:r>
          </a:p>
          <a:p>
            <a:pPr marL="342900" indent="-342900" algn="l">
              <a:buFont typeface="Wingdings" panose="05000000000000000000" pitchFamily="2" charset="2"/>
              <a:buChar char="§"/>
            </a:pPr>
            <a:r>
              <a:rPr lang="cs-CZ" sz="2000" dirty="0"/>
              <a:t>Přístup do Portálu farmáře (přihlašovací jméno a heslo) žadatel získá osobně na podatelně Regionálních odborů SZIF, Centrály SZIF nebo na pracovištích Oddělení příjmu žádostí a LPIS. Žádost o přístup lze také podat prostřednictvím datové schránky žadatele o dotaci nebo e-Podatelny s elektronickým podpisem žadatele. </a:t>
            </a:r>
          </a:p>
          <a:p>
            <a:pPr marL="342900" indent="-342900" algn="l">
              <a:buFont typeface="Wingdings" panose="05000000000000000000" pitchFamily="2" charset="2"/>
              <a:buChar char="§"/>
            </a:pPr>
            <a:r>
              <a:rPr lang="cs-CZ" sz="2000" dirty="0"/>
              <a:t>Žadatel o přístup do Portálu farmáře SZIF/</a:t>
            </a:r>
            <a:r>
              <a:rPr lang="cs-CZ" sz="2000" dirty="0" err="1"/>
              <a:t>eAgri</a:t>
            </a:r>
            <a:r>
              <a:rPr lang="cs-CZ" sz="2000" dirty="0"/>
              <a:t> si vytiskne formulář „ŽÁDOST O PŘÍSTUP DO PORTÁLU EAGRI A DO PORTÁLU FARMÁŘE SZIF“ (dále jen žádost o přístup do PF) a vyplní vždy obě části: část A – Údaje o žadateli (uživatel účtu), část B – Údaje o subjektu (žadatel o dotaci).</a:t>
            </a:r>
          </a:p>
          <a:p>
            <a:pPr marL="342900" indent="-342900" algn="l">
              <a:buFont typeface="Wingdings" panose="05000000000000000000" pitchFamily="2" charset="2"/>
              <a:buChar char="§"/>
            </a:pPr>
            <a:r>
              <a:rPr lang="cs-CZ" sz="2000" dirty="0">
                <a:hlinkClick r:id="rId2"/>
              </a:rPr>
              <a:t>https://www.szif.cz/irj/portal/pf/pf-uvod</a:t>
            </a:r>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3B337353-42E6-47D0-8CBC-64B3C1E01A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C12AF111-A11D-48E2-97C9-056303C7BA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F6524517-36CE-44F4-9CDA-27131200E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039969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Postup vytvoření a podání žádosti o dotaci</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345371"/>
            <a:ext cx="9892191" cy="4257657"/>
          </a:xfrm>
        </p:spPr>
        <p:txBody>
          <a:bodyPr>
            <a:normAutofit/>
          </a:bodyPr>
          <a:lstStyle/>
          <a:p>
            <a:pPr algn="l"/>
            <a:r>
              <a:rPr lang="cs-CZ" sz="3000" b="1" dirty="0">
                <a:solidFill>
                  <a:schemeClr val="accent1">
                    <a:lumMod val="75000"/>
                  </a:schemeClr>
                </a:solidFill>
              </a:rPr>
              <a:t>Podrobný návod vystaven na odkazu níže:</a:t>
            </a:r>
          </a:p>
          <a:p>
            <a:pPr marL="342900" indent="-342900" algn="l">
              <a:buFont typeface="Wingdings" panose="05000000000000000000" pitchFamily="2" charset="2"/>
              <a:buChar char="§"/>
            </a:pPr>
            <a:r>
              <a:rPr lang="cs-CZ" sz="2000" dirty="0">
                <a:hlinkClick r:id="rId2"/>
              </a:rPr>
              <a:t>https://branabrnenska.cz/formular/postup_pro_vygenerovani_formulare_zod_predani_na_mas_a_nasl.pdf</a:t>
            </a:r>
            <a:endParaRPr lang="cs-CZ" sz="2000" dirty="0"/>
          </a:p>
          <a:p>
            <a:pPr algn="l"/>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754E9880-5DBA-4EBA-80BA-FF66297126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A2E8DB28-D48F-438E-B77D-7FF4BA2951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0759265F-66FF-464C-842F-34C0DB5F68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073279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Postup příjmu žádostí</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1752066"/>
            <a:ext cx="9892191" cy="4437640"/>
          </a:xfrm>
        </p:spPr>
        <p:txBody>
          <a:bodyPr>
            <a:normAutofit fontScale="47500" lnSpcReduction="20000"/>
          </a:bodyPr>
          <a:lstStyle/>
          <a:p>
            <a:pPr marL="457200" indent="-457200" algn="l">
              <a:buFont typeface="Wingdings" panose="05000000000000000000" pitchFamily="2" charset="2"/>
              <a:buChar char="§"/>
            </a:pPr>
            <a:r>
              <a:rPr lang="cs-CZ" sz="4300" dirty="0"/>
              <a:t>Žádost o dotaci je možné bezplatně konzultovat na MAS. </a:t>
            </a:r>
          </a:p>
          <a:p>
            <a:pPr marL="457200" indent="-457200" algn="l">
              <a:buFont typeface="Wingdings" panose="05000000000000000000" pitchFamily="2" charset="2"/>
              <a:buChar char="§"/>
            </a:pPr>
            <a:r>
              <a:rPr lang="cs-CZ" sz="4300" b="1" dirty="0"/>
              <a:t>Za datum podání Žádosti o dotaci na MAS se považuje datum podání Žádosti o dotaci přes Portál farmáře</a:t>
            </a:r>
            <a:r>
              <a:rPr lang="cs-CZ" sz="4300" dirty="0"/>
              <a:t>. </a:t>
            </a:r>
          </a:p>
          <a:p>
            <a:pPr marL="457200" indent="-457200" algn="l">
              <a:buFont typeface="Wingdings" panose="05000000000000000000" pitchFamily="2" charset="2"/>
              <a:buChar char="§"/>
            </a:pPr>
            <a:r>
              <a:rPr lang="cs-CZ" sz="4300" dirty="0"/>
              <a:t>Po předložení žádosti provedou pracovníci MAS administrativní kontrolu. </a:t>
            </a:r>
            <a:r>
              <a:rPr lang="cs-CZ" sz="4300" b="1" dirty="0"/>
              <a:t>Žadatelé mohou být vyzváni k opravě maximálně 2x a na opravu mají vždy 5 pracovních dní.</a:t>
            </a:r>
          </a:p>
          <a:p>
            <a:pPr marL="457200" indent="-457200" algn="l">
              <a:buFont typeface="Wingdings" panose="05000000000000000000" pitchFamily="2" charset="2"/>
              <a:buChar char="§"/>
            </a:pPr>
            <a:r>
              <a:rPr lang="cs-CZ" sz="4300" dirty="0"/>
              <a:t>U projektů, které projdou administrativní kontrolou, proběhne hodnocení projektů Výběrovou komisí MAS.</a:t>
            </a:r>
          </a:p>
          <a:p>
            <a:pPr marL="457200" indent="-457200" algn="l">
              <a:buFont typeface="Wingdings" panose="05000000000000000000" pitchFamily="2" charset="2"/>
              <a:buChar char="§"/>
            </a:pPr>
            <a:r>
              <a:rPr lang="cs-CZ" sz="4300" dirty="0"/>
              <a:t>Hodnocení potvrdí a schválí Programový výbor MAS. </a:t>
            </a:r>
          </a:p>
          <a:p>
            <a:pPr marL="457200" indent="-457200" algn="l">
              <a:buFont typeface="Wingdings" panose="05000000000000000000" pitchFamily="2" charset="2"/>
              <a:buChar char="§"/>
            </a:pPr>
            <a:r>
              <a:rPr lang="cs-CZ" sz="4300" b="1" dirty="0"/>
              <a:t>Po výběru projektů MAS </a:t>
            </a:r>
            <a:r>
              <a:rPr lang="cs-CZ" sz="4300" dirty="0"/>
              <a:t>vybrané Žádosti o dotaci elektronicky podepíše, povinné, případně nepovinné přílohy MAS verifikuje a </a:t>
            </a:r>
            <a:r>
              <a:rPr lang="cs-CZ" sz="4300" b="1" dirty="0"/>
              <a:t>předá žadateli minimálně 3 pracovní dny před finálním termínem registrace na RO SZIF stanoveného ve výzvě MAS</a:t>
            </a:r>
            <a:r>
              <a:rPr lang="cs-CZ" sz="4300" dirty="0"/>
              <a:t>.</a:t>
            </a:r>
          </a:p>
          <a:p>
            <a:pPr marL="457200" indent="-457200" algn="l">
              <a:buFont typeface="Wingdings" panose="05000000000000000000" pitchFamily="2" charset="2"/>
              <a:buChar char="§"/>
            </a:pPr>
            <a:r>
              <a:rPr lang="cs-CZ" sz="4300" dirty="0"/>
              <a:t>Žadatel Žádost o dotaci včetně verifikovaných příloh pošle přes svůj účet na Portálu Farmáře na příslušný RO SZIF nejpozději do finálního termínu registrace na RO SZIF stanoveného ve výzvě MAS k závěrečnému ověření jejich způsobilosti před schválením; pokud budou některé přílohy předkládány v listinné podobě, musí tuto informaci žadatel uvést u zasílané Žádosti o dotaci přes Portál Farmáře.</a:t>
            </a:r>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F9C3969B-5414-409C-8684-E515077013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C4A58D2E-443B-467F-B4D3-AEAE2F21AA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50B45971-9B99-4063-A1A6-1F6F65F5A9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34485110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923678" y="1344057"/>
            <a:ext cx="10118416" cy="867391"/>
          </a:xfrm>
        </p:spPr>
        <p:txBody>
          <a:bodyPr>
            <a:noAutofit/>
          </a:bodyPr>
          <a:lstStyle/>
          <a:p>
            <a:pPr algn="l"/>
            <a:r>
              <a:rPr lang="cs-CZ" sz="2800" b="1" dirty="0">
                <a:latin typeface="+mn-lt"/>
              </a:rPr>
              <a:t>Doložení příloh k cenovému marketingu/výběrovému/zadávacímu řízení</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0" y="1777752"/>
            <a:ext cx="9892191" cy="4564377"/>
          </a:xfrm>
        </p:spPr>
        <p:txBody>
          <a:bodyPr>
            <a:normAutofit fontScale="85000" lnSpcReduction="10000"/>
          </a:bodyPr>
          <a:lstStyle/>
          <a:p>
            <a:pPr marL="457200" indent="-457200" algn="l">
              <a:buFont typeface="Wingdings" panose="05000000000000000000" pitchFamily="2" charset="2"/>
              <a:buChar char="§"/>
            </a:pPr>
            <a:r>
              <a:rPr lang="cs-CZ" sz="1900" dirty="0"/>
              <a:t>platí pouze pro výběrové/zadávací řízení a cenový marketing s předpokládanou hodnotou zakázky, která je rovna nebo vyšší než 500 000 Kč bez DPH, cenový marketing s předpokládanou hodnotou zakázky, která je nižší než 500 000 Kč bez DPH, se předkládá až při Žádosti o platbu</a:t>
            </a:r>
          </a:p>
          <a:p>
            <a:pPr marL="457200" indent="-457200" algn="l">
              <a:buFont typeface="Wingdings" panose="05000000000000000000" pitchFamily="2" charset="2"/>
              <a:buChar char="§"/>
            </a:pPr>
            <a:r>
              <a:rPr lang="cs-CZ" sz="1900" dirty="0"/>
              <a:t>Žadatelé předloží kompletní dokumentaci k zrealizovanému cenovému marketingu/výběrovému/zadávacímu řízení včetně aktualizovaného formuláře Žádosti o dotaci nejdříve na MAS (mimo Portál farmáře) v termínu do 63. kalendářního dne od finálního data zaregistrování Žádosti o dotaci na RO SZIF uvedeného ve výzvě MAS, a to elektronicky, případně vybrané přílohy v listinné podobě </a:t>
            </a:r>
          </a:p>
          <a:p>
            <a:pPr marL="457200" indent="-457200" algn="l">
              <a:buFont typeface="Wingdings" panose="05000000000000000000" pitchFamily="2" charset="2"/>
              <a:buChar char="§"/>
            </a:pPr>
            <a:r>
              <a:rPr lang="cs-CZ" sz="1900" dirty="0"/>
              <a:t>žadatel předloží na RO SZIF v termínu do 70. kalendářního dne od finálního data zaregistrování Žádosti o dotaci na RO SZIF uvedeného ve výzvě MAS ke kontrole elektronicky podepsanou Žádost o dotaci a kompletní dokumentaci k zrealizovanému výběrovému/zadávacímu řízení dle Seznamu dokumentace z výběrového/zadávacího řízení, který je k dispozici na internetových stránkách www.eagri.cz/prv a </a:t>
            </a:r>
            <a:r>
              <a:rPr lang="cs-CZ" sz="1900" dirty="0">
                <a:hlinkClick r:id="rId2"/>
              </a:rPr>
              <a:t>www.szif.cz</a:t>
            </a:r>
            <a:endParaRPr lang="cs-CZ" sz="1900" dirty="0"/>
          </a:p>
          <a:p>
            <a:pPr marL="457200" indent="-457200" algn="l">
              <a:buFont typeface="Wingdings" panose="05000000000000000000" pitchFamily="2" charset="2"/>
              <a:buChar char="§"/>
            </a:pPr>
            <a:r>
              <a:rPr lang="cs-CZ" sz="1900" dirty="0"/>
              <a:t>v případě zjištěných odstranitelných nedostatků vyzve RO SZIF žadatele prostřednictvím Portálu farmáře (informována je i příslušná MAS) k odstranění konkrétních nedostatků nejpozději do 70 kalendářních dnů u Žádostí o dotaci pouze s výběrem varianty cenový marketing s předpokládanou hodnotou zakázky, která je nižší než 500 000 Kč bez DPH, </a:t>
            </a:r>
          </a:p>
          <a:p>
            <a:pPr marL="457200" indent="-457200" algn="l">
              <a:buFont typeface="Wingdings" panose="05000000000000000000" pitchFamily="2" charset="2"/>
              <a:buChar char="§"/>
            </a:pPr>
            <a:r>
              <a:rPr lang="cs-CZ" sz="1900" dirty="0"/>
              <a:t>resp. do 140 kalendářních dnů u Žádostí o dotaci s výběrovým/zadávacím řízením/cenovým marketingem s předpokládanou hodnotou zakázky, která je rovna nebo vyšší než 500 000 Kč bez DPH, od finálního data registrace Žádosti o dotaci na RO SZIF uvedeného ve výzvě MAS; v případě nedostatků, které se týkají údajů vyplněných v Žádosti o dotaci MAS, je vyzvána k doplnění zároveň i MAS</a:t>
            </a:r>
          </a:p>
          <a:p>
            <a:endParaRPr lang="cs-CZ" sz="2000" dirty="0"/>
          </a:p>
          <a:p>
            <a:endParaRPr lang="cs-CZ" sz="2000" dirty="0"/>
          </a:p>
          <a:p>
            <a:pPr algn="l"/>
            <a:endParaRPr lang="cs-CZ" dirty="0"/>
          </a:p>
        </p:txBody>
      </p:sp>
      <p:pic>
        <p:nvPicPr>
          <p:cNvPr id="17" name="Obrázek 16">
            <a:extLst>
              <a:ext uri="{FF2B5EF4-FFF2-40B4-BE49-F238E27FC236}">
                <a16:creationId xmlns:a16="http://schemas.microsoft.com/office/drawing/2014/main" id="{800394F6-75A2-45D7-B7D4-830A68C2C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8" name="Obrázek 17">
            <a:extLst>
              <a:ext uri="{FF2B5EF4-FFF2-40B4-BE49-F238E27FC236}">
                <a16:creationId xmlns:a16="http://schemas.microsoft.com/office/drawing/2014/main" id="{2AC6355C-8618-488D-86E5-30962A7480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9" name="Obrázek 18">
            <a:extLst>
              <a:ext uri="{FF2B5EF4-FFF2-40B4-BE49-F238E27FC236}">
                <a16:creationId xmlns:a16="http://schemas.microsoft.com/office/drawing/2014/main" id="{6D6A7589-201A-485F-9797-AA3E6CD281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159081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2681" y="1069511"/>
            <a:ext cx="9223596" cy="461976"/>
          </a:xfrm>
        </p:spPr>
        <p:txBody>
          <a:bodyPr>
            <a:noAutofit/>
          </a:bodyPr>
          <a:lstStyle/>
          <a:p>
            <a:pPr algn="l"/>
            <a:r>
              <a:rPr lang="cs-CZ" sz="2800" b="1" dirty="0">
                <a:latin typeface="+mn-lt"/>
              </a:rPr>
              <a:t>Vyhlášená opatření (</a:t>
            </a:r>
            <a:r>
              <a:rPr lang="cs-CZ" sz="2800" b="1" dirty="0" err="1">
                <a:latin typeface="+mn-lt"/>
              </a:rPr>
              <a:t>Fiche</a:t>
            </a:r>
            <a:r>
              <a:rPr lang="cs-CZ" sz="2800" b="1" dirty="0">
                <a:latin typeface="+mn-lt"/>
              </a:rPr>
              <a:t>)</a:t>
            </a:r>
          </a:p>
        </p:txBody>
      </p:sp>
      <p:pic>
        <p:nvPicPr>
          <p:cNvPr id="7" name="Obrázek 6">
            <a:extLst>
              <a:ext uri="{FF2B5EF4-FFF2-40B4-BE49-F238E27FC236}">
                <a16:creationId xmlns:a16="http://schemas.microsoft.com/office/drawing/2014/main" id="{C1CE81DA-375D-4549-8688-E69929176131}"/>
              </a:ext>
            </a:extLst>
          </p:cNvPr>
          <p:cNvPicPr>
            <a:picLocks noChangeAspect="1"/>
          </p:cNvPicPr>
          <p:nvPr/>
        </p:nvPicPr>
        <p:blipFill>
          <a:blip r:embed="rId2"/>
          <a:stretch>
            <a:fillRect/>
          </a:stretch>
        </p:blipFill>
        <p:spPr>
          <a:xfrm>
            <a:off x="1212681" y="3243056"/>
            <a:ext cx="9766638" cy="371888"/>
          </a:xfrm>
          <a:prstGeom prst="rect">
            <a:avLst/>
          </a:prstGeom>
        </p:spPr>
      </p:pic>
      <p:graphicFrame>
        <p:nvGraphicFramePr>
          <p:cNvPr id="13" name="Tabulka 12">
            <a:extLst>
              <a:ext uri="{FF2B5EF4-FFF2-40B4-BE49-F238E27FC236}">
                <a16:creationId xmlns:a16="http://schemas.microsoft.com/office/drawing/2014/main" id="{8F69644C-7E99-4763-B587-3717A8290CB9}"/>
              </a:ext>
            </a:extLst>
          </p:cNvPr>
          <p:cNvGraphicFramePr>
            <a:graphicFrameLocks noGrp="1"/>
          </p:cNvGraphicFramePr>
          <p:nvPr>
            <p:extLst>
              <p:ext uri="{D42A27DB-BD31-4B8C-83A1-F6EECF244321}">
                <p14:modId xmlns:p14="http://schemas.microsoft.com/office/powerpoint/2010/main" val="1329246441"/>
              </p:ext>
            </p:extLst>
          </p:nvPr>
        </p:nvGraphicFramePr>
        <p:xfrm>
          <a:off x="1249416" y="1821977"/>
          <a:ext cx="9693168" cy="3214046"/>
        </p:xfrm>
        <a:graphic>
          <a:graphicData uri="http://schemas.openxmlformats.org/drawingml/2006/table">
            <a:tbl>
              <a:tblPr firstRow="1" firstCol="1" bandRow="1">
                <a:tableStyleId>{5C22544A-7EE6-4342-B048-85BDC9FD1C3A}</a:tableStyleId>
              </a:tblPr>
              <a:tblGrid>
                <a:gridCol w="652145">
                  <a:extLst>
                    <a:ext uri="{9D8B030D-6E8A-4147-A177-3AD203B41FA5}">
                      <a16:colId xmlns:a16="http://schemas.microsoft.com/office/drawing/2014/main" val="1628583381"/>
                    </a:ext>
                  </a:extLst>
                </a:gridCol>
                <a:gridCol w="2717006">
                  <a:extLst>
                    <a:ext uri="{9D8B030D-6E8A-4147-A177-3AD203B41FA5}">
                      <a16:colId xmlns:a16="http://schemas.microsoft.com/office/drawing/2014/main" val="3269248172"/>
                    </a:ext>
                  </a:extLst>
                </a:gridCol>
                <a:gridCol w="4306529">
                  <a:extLst>
                    <a:ext uri="{9D8B030D-6E8A-4147-A177-3AD203B41FA5}">
                      <a16:colId xmlns:a16="http://schemas.microsoft.com/office/drawing/2014/main" val="2623388420"/>
                    </a:ext>
                  </a:extLst>
                </a:gridCol>
                <a:gridCol w="2017488">
                  <a:extLst>
                    <a:ext uri="{9D8B030D-6E8A-4147-A177-3AD203B41FA5}">
                      <a16:colId xmlns:a16="http://schemas.microsoft.com/office/drawing/2014/main" val="1837295828"/>
                    </a:ext>
                  </a:extLst>
                </a:gridCol>
              </a:tblGrid>
              <a:tr h="777102">
                <a:tc>
                  <a:txBody>
                    <a:bodyPr/>
                    <a:lstStyle/>
                    <a:p>
                      <a:pPr algn="ctr">
                        <a:spcAft>
                          <a:spcPts val="0"/>
                        </a:spcAft>
                      </a:pPr>
                      <a:r>
                        <a:rPr lang="cs-CZ" sz="1600" dirty="0">
                          <a:effectLst/>
                        </a:rPr>
                        <a:t>Číslo </a:t>
                      </a:r>
                      <a:r>
                        <a:rPr lang="cs-CZ" sz="1600" dirty="0" err="1">
                          <a:effectLst/>
                        </a:rPr>
                        <a:t>Fiche</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spcAft>
                          <a:spcPts val="0"/>
                        </a:spcAft>
                      </a:pPr>
                      <a:r>
                        <a:rPr lang="cs-CZ" sz="1600" kern="1200" dirty="0">
                          <a:effectLst/>
                        </a:rPr>
                        <a:t>Název </a:t>
                      </a:r>
                      <a:r>
                        <a:rPr lang="cs-CZ" sz="1600" kern="1200" dirty="0" err="1">
                          <a:effectLst/>
                        </a:rPr>
                        <a:t>Fiche</a:t>
                      </a:r>
                      <a:endParaRPr lang="cs-CZ" sz="1600" dirty="0">
                        <a:effectLst/>
                        <a:latin typeface="Times New Roman" panose="02020603050405020304" pitchFamily="18" charset="0"/>
                        <a:ea typeface="+mn-ea"/>
                      </a:endParaRPr>
                    </a:p>
                  </a:txBody>
                  <a:tcPr marL="57591" marR="57591" marT="0" marB="0"/>
                </a:tc>
                <a:tc>
                  <a:txBody>
                    <a:bodyPr/>
                    <a:lstStyle/>
                    <a:p>
                      <a:pPr algn="ctr">
                        <a:spcAft>
                          <a:spcPts val="0"/>
                        </a:spcAft>
                      </a:pPr>
                      <a:r>
                        <a:rPr lang="cs-CZ" sz="1600" dirty="0">
                          <a:effectLst/>
                        </a:rPr>
                        <a:t>Vazba </a:t>
                      </a:r>
                      <a:r>
                        <a:rPr lang="cs-CZ" sz="1600" dirty="0" err="1">
                          <a:effectLst/>
                        </a:rPr>
                        <a:t>Fiche</a:t>
                      </a:r>
                      <a:r>
                        <a:rPr lang="cs-CZ" sz="1600" dirty="0">
                          <a:effectLst/>
                        </a:rPr>
                        <a:t> na článek Nařízení EP a Rady (EU) č. 1305/2013</a:t>
                      </a:r>
                      <a:endParaRPr lang="cs-CZ" sz="1600" dirty="0">
                        <a:effectLst/>
                        <a:latin typeface="Times New Roman" panose="02020603050405020304" pitchFamily="18" charset="0"/>
                        <a:ea typeface="+mn-ea"/>
                      </a:endParaRPr>
                    </a:p>
                  </a:txBody>
                  <a:tcPr marL="57591" marR="57591" marT="0" marB="0"/>
                </a:tc>
                <a:tc>
                  <a:txBody>
                    <a:bodyPr/>
                    <a:lstStyle/>
                    <a:p>
                      <a:pPr algn="ctr">
                        <a:spcAft>
                          <a:spcPts val="0"/>
                        </a:spcAft>
                      </a:pPr>
                      <a:r>
                        <a:rPr lang="cs-CZ" sz="1600" kern="1200" dirty="0">
                          <a:effectLst/>
                        </a:rPr>
                        <a:t>Alokace</a:t>
                      </a:r>
                      <a:endParaRPr lang="cs-CZ" sz="1600" dirty="0">
                        <a:effectLst/>
                      </a:endParaRPr>
                    </a:p>
                    <a:p>
                      <a:pPr algn="ctr">
                        <a:spcAft>
                          <a:spcPts val="0"/>
                        </a:spcAft>
                      </a:pPr>
                      <a:r>
                        <a:rPr lang="cs-CZ" sz="1600" kern="1200" dirty="0">
                          <a:effectLst/>
                        </a:rPr>
                        <a:t>pro 7. výzvu</a:t>
                      </a:r>
                      <a:endParaRPr lang="cs-CZ" sz="1600" dirty="0">
                        <a:effectLst/>
                        <a:latin typeface="Times New Roman" panose="02020603050405020304" pitchFamily="18" charset="0"/>
                        <a:ea typeface="+mn-ea"/>
                      </a:endParaRPr>
                    </a:p>
                  </a:txBody>
                  <a:tcPr marL="57591" marR="57591" marT="0" marB="0"/>
                </a:tc>
                <a:extLst>
                  <a:ext uri="{0D108BD9-81ED-4DB2-BD59-A6C34878D82A}">
                    <a16:rowId xmlns:a16="http://schemas.microsoft.com/office/drawing/2014/main" val="1661418386"/>
                  </a:ext>
                </a:extLst>
              </a:tr>
              <a:tr h="562588">
                <a:tc>
                  <a:txBody>
                    <a:bodyPr/>
                    <a:lstStyle/>
                    <a:p>
                      <a:pPr algn="l">
                        <a:spcAft>
                          <a:spcPts val="0"/>
                        </a:spcAft>
                      </a:pPr>
                      <a:r>
                        <a:rPr lang="cs-CZ" sz="1600" kern="1200" dirty="0">
                          <a:effectLst/>
                        </a:rPr>
                        <a:t>F1 </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l">
                        <a:spcAft>
                          <a:spcPts val="0"/>
                        </a:spcAft>
                      </a:pPr>
                      <a:r>
                        <a:rPr lang="cs-CZ" sz="1600" b="1" dirty="0">
                          <a:effectLst/>
                        </a:rPr>
                        <a:t>Investice do zemědělských podniků</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r>
                        <a:rPr lang="cs-CZ" sz="1600" dirty="0">
                          <a:effectLst/>
                        </a:rPr>
                        <a:t>Článek 17, odstavec 1., písmeno a) – Investice do zemědělských podniků</a:t>
                      </a:r>
                      <a:endParaRPr lang="cs-CZ" sz="1600" dirty="0">
                        <a:effectLst/>
                        <a:latin typeface="Times New Roman" panose="02020603050405020304" pitchFamily="18" charset="0"/>
                      </a:endParaRPr>
                    </a:p>
                  </a:txBody>
                  <a:tcPr marL="57591" marR="57591" marT="0" marB="0"/>
                </a:tc>
                <a:tc>
                  <a:txBody>
                    <a:bodyPr/>
                    <a:lstStyle/>
                    <a:p>
                      <a:pPr algn="ctr">
                        <a:spcAft>
                          <a:spcPts val="0"/>
                        </a:spcAft>
                      </a:pPr>
                      <a:r>
                        <a:rPr lang="cs-CZ" sz="1600" b="1" dirty="0">
                          <a:effectLst/>
                        </a:rPr>
                        <a:t>4.500.000,- Kč</a:t>
                      </a:r>
                    </a:p>
                    <a:p>
                      <a:pPr algn="ctr">
                        <a:spcAft>
                          <a:spcPts val="0"/>
                        </a:spcAft>
                      </a:pPr>
                      <a:r>
                        <a:rPr lang="cs-CZ" sz="1600" b="1" dirty="0">
                          <a:effectLst/>
                        </a:rPr>
                        <a:t> </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extLst>
                  <a:ext uri="{0D108BD9-81ED-4DB2-BD59-A6C34878D82A}">
                    <a16:rowId xmlns:a16="http://schemas.microsoft.com/office/drawing/2014/main" val="3676279859"/>
                  </a:ext>
                </a:extLst>
              </a:tr>
              <a:tr h="827033">
                <a:tc>
                  <a:txBody>
                    <a:bodyPr/>
                    <a:lstStyle/>
                    <a:p>
                      <a:pPr algn="l">
                        <a:spcAft>
                          <a:spcPts val="0"/>
                        </a:spcAft>
                      </a:pPr>
                      <a:r>
                        <a:rPr lang="cs-CZ" sz="1600" kern="1200" dirty="0">
                          <a:effectLst/>
                        </a:rPr>
                        <a:t>F4</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l">
                        <a:spcAft>
                          <a:spcPts val="0"/>
                        </a:spcAft>
                      </a:pPr>
                      <a:r>
                        <a:rPr lang="cs-CZ" sz="1600" b="1" dirty="0">
                          <a:effectLst/>
                        </a:rPr>
                        <a:t>Podpora investic na založení nebo rozvoj nezemědělských činností</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spcAft>
                          <a:spcPts val="0"/>
                        </a:spcAft>
                      </a:pPr>
                      <a:r>
                        <a:rPr lang="cs-CZ" sz="1600" dirty="0">
                          <a:effectLst/>
                        </a:rPr>
                        <a:t>Článek 19, odstavec 1., písmeno b) -  Podpora investic na založení nebo rozvoj nezemědělských činností</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spcAft>
                          <a:spcPts val="0"/>
                        </a:spcAft>
                      </a:pPr>
                      <a:r>
                        <a:rPr lang="cs-CZ" sz="1600" b="1" dirty="0">
                          <a:effectLst/>
                        </a:rPr>
                        <a:t>1.200.000,- Kč</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extLst>
                  <a:ext uri="{0D108BD9-81ED-4DB2-BD59-A6C34878D82A}">
                    <a16:rowId xmlns:a16="http://schemas.microsoft.com/office/drawing/2014/main" val="3349510067"/>
                  </a:ext>
                </a:extLst>
              </a:tr>
              <a:tr h="1047323">
                <a:tc>
                  <a:txBody>
                    <a:bodyPr/>
                    <a:lstStyle/>
                    <a:p>
                      <a:pPr algn="l">
                        <a:spcAft>
                          <a:spcPts val="0"/>
                        </a:spcAft>
                      </a:pPr>
                      <a:r>
                        <a:rPr lang="cs-CZ" sz="1600" kern="1200" dirty="0">
                          <a:effectLst/>
                        </a:rPr>
                        <a:t>F7</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l">
                        <a:spcAft>
                          <a:spcPts val="0"/>
                        </a:spcAft>
                      </a:pPr>
                      <a:r>
                        <a:rPr lang="cs-CZ" sz="1600" b="1" dirty="0">
                          <a:effectLst/>
                        </a:rPr>
                        <a:t>Investice do lesnických technologií a zpracování lesnických produktů, jejich mobilizace a uvádění na trh</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spcAft>
                          <a:spcPts val="0"/>
                        </a:spcAft>
                      </a:pPr>
                      <a:r>
                        <a:rPr lang="cs-CZ" sz="1600" dirty="0">
                          <a:effectLst/>
                        </a:rPr>
                        <a:t>Článek 26 -  Investice do lesnických technologií a zpracování lesnických produktů, jejich mobilizace a uvádění na trh</a:t>
                      </a:r>
                      <a:endParaRPr lang="cs-CZ" sz="1600" dirty="0">
                        <a:effectLst/>
                        <a:latin typeface="Times New Roman" panose="02020603050405020304" pitchFamily="18" charset="0"/>
                        <a:ea typeface="Times New Roman" panose="02020603050405020304" pitchFamily="18" charset="0"/>
                      </a:endParaRPr>
                    </a:p>
                  </a:txBody>
                  <a:tcPr marL="57591" marR="57591" marT="0" marB="0"/>
                </a:tc>
                <a:tc>
                  <a:txBody>
                    <a:bodyPr/>
                    <a:lstStyle/>
                    <a:p>
                      <a:pPr algn="ctr">
                        <a:spcAft>
                          <a:spcPts val="0"/>
                        </a:spcAft>
                      </a:pPr>
                      <a:r>
                        <a:rPr lang="cs-CZ" sz="1600" b="1" dirty="0">
                          <a:effectLst/>
                        </a:rPr>
                        <a:t>1.100.000,- Kč</a:t>
                      </a:r>
                      <a:endParaRPr lang="cs-CZ" sz="1600" b="1" dirty="0">
                        <a:effectLst/>
                        <a:latin typeface="Times New Roman" panose="02020603050405020304" pitchFamily="18" charset="0"/>
                        <a:ea typeface="Times New Roman" panose="02020603050405020304" pitchFamily="18" charset="0"/>
                      </a:endParaRPr>
                    </a:p>
                  </a:txBody>
                  <a:tcPr marL="57591" marR="57591" marT="0" marB="0"/>
                </a:tc>
                <a:extLst>
                  <a:ext uri="{0D108BD9-81ED-4DB2-BD59-A6C34878D82A}">
                    <a16:rowId xmlns:a16="http://schemas.microsoft.com/office/drawing/2014/main" val="4230916884"/>
                  </a:ext>
                </a:extLst>
              </a:tr>
            </a:tbl>
          </a:graphicData>
        </a:graphic>
      </p:graphicFrame>
      <p:pic>
        <p:nvPicPr>
          <p:cNvPr id="16" name="Obrázek 15">
            <a:extLst>
              <a:ext uri="{FF2B5EF4-FFF2-40B4-BE49-F238E27FC236}">
                <a16:creationId xmlns:a16="http://schemas.microsoft.com/office/drawing/2014/main" id="{D2B900F6-D7A8-4850-9E8D-DAAC07981E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7" name="Obrázek 16">
            <a:extLst>
              <a:ext uri="{FF2B5EF4-FFF2-40B4-BE49-F238E27FC236}">
                <a16:creationId xmlns:a16="http://schemas.microsoft.com/office/drawing/2014/main" id="{F691F632-C868-4E45-A5E1-F2B34BA6E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8" name="Obrázek 17">
            <a:extLst>
              <a:ext uri="{FF2B5EF4-FFF2-40B4-BE49-F238E27FC236}">
                <a16:creationId xmlns:a16="http://schemas.microsoft.com/office/drawing/2014/main" id="{24CD6858-7AA1-47D1-8C8B-C106A36945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440060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36791" y="1171260"/>
            <a:ext cx="10118416" cy="867391"/>
          </a:xfrm>
        </p:spPr>
        <p:txBody>
          <a:bodyPr>
            <a:noAutofit/>
          </a:bodyPr>
          <a:lstStyle/>
          <a:p>
            <a:pPr algn="l"/>
            <a:r>
              <a:rPr lang="cs-CZ" sz="2800" b="1" dirty="0">
                <a:latin typeface="+mn-lt"/>
              </a:rPr>
              <a:t>Důležité podklady a odkazy</a:t>
            </a:r>
            <a:br>
              <a:rPr lang="cs-CZ" sz="2400" b="1" dirty="0">
                <a:solidFill>
                  <a:schemeClr val="accent6">
                    <a:lumMod val="75000"/>
                  </a:schemeClr>
                </a:solidFill>
                <a:latin typeface="+mn-lt"/>
              </a:rPr>
            </a:br>
            <a:endParaRPr lang="cs-CZ" sz="2400" b="1" dirty="0">
              <a:solidFill>
                <a:schemeClr val="accent6">
                  <a:lumMod val="75000"/>
                </a:schemeClr>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36791" y="2345371"/>
            <a:ext cx="9892191" cy="4257657"/>
          </a:xfrm>
        </p:spPr>
        <p:txBody>
          <a:bodyPr>
            <a:normAutofit/>
          </a:bodyPr>
          <a:lstStyle/>
          <a:p>
            <a:pPr algn="just"/>
            <a:endParaRPr lang="cs-CZ" sz="2000" dirty="0"/>
          </a:p>
          <a:p>
            <a:pPr marL="342900" indent="-342900" algn="l">
              <a:buFont typeface="Wingdings" panose="05000000000000000000" pitchFamily="2" charset="2"/>
              <a:buChar char="§"/>
            </a:pPr>
            <a:r>
              <a:rPr lang="cs-CZ" sz="2000" b="1" dirty="0">
                <a:solidFill>
                  <a:srgbClr val="0070C0"/>
                </a:solidFill>
              </a:rPr>
              <a:t>Instruktážní list pro vyplnění žádosti je součástí formuláře žádosti</a:t>
            </a:r>
            <a:br>
              <a:rPr lang="cs-CZ" sz="2000" dirty="0"/>
            </a:br>
            <a:br>
              <a:rPr lang="cs-CZ" sz="2000" dirty="0"/>
            </a:br>
            <a:r>
              <a:rPr lang="cs-CZ" sz="2000" dirty="0">
                <a:solidFill>
                  <a:srgbClr val="FF0000"/>
                </a:solidFill>
              </a:rPr>
              <a:t>MENU/Otevřít instruktážní list</a:t>
            </a:r>
          </a:p>
          <a:p>
            <a:pPr marL="342900" indent="-342900" algn="l">
              <a:buFont typeface="Wingdings" panose="05000000000000000000" pitchFamily="2" charset="2"/>
              <a:buChar char="§"/>
            </a:pPr>
            <a:endParaRPr lang="cs-CZ" sz="2000" dirty="0">
              <a:solidFill>
                <a:srgbClr val="FF0000"/>
              </a:solidFill>
            </a:endParaRPr>
          </a:p>
          <a:p>
            <a:pPr algn="just"/>
            <a:r>
              <a:rPr lang="cs-CZ" sz="2000" dirty="0"/>
              <a:t>Veškerá pravidla, informace, příručky a návody jsou zveřejněny na:</a:t>
            </a:r>
          </a:p>
          <a:p>
            <a:pPr marL="342900" indent="-342900" algn="just">
              <a:buFont typeface="Wingdings" panose="05000000000000000000" pitchFamily="2" charset="2"/>
              <a:buChar char="§"/>
            </a:pPr>
            <a:r>
              <a:rPr lang="cs-CZ" sz="2000" dirty="0">
                <a:hlinkClick r:id="rId2"/>
              </a:rPr>
              <a:t>https://branabrnenska.cz/avizo-vyzvy-prv-c-7/</a:t>
            </a:r>
            <a:endParaRPr lang="cs-CZ" sz="2000" dirty="0"/>
          </a:p>
          <a:p>
            <a:pPr marL="342900" indent="-342900" algn="just">
              <a:buFont typeface="Wingdings" panose="05000000000000000000" pitchFamily="2" charset="2"/>
              <a:buChar char="§"/>
            </a:pPr>
            <a:r>
              <a:rPr lang="cs-CZ" sz="2000" dirty="0">
                <a:hlinkClick r:id="rId3"/>
              </a:rPr>
              <a:t>http://www.szif.cz/cs/prv2014</a:t>
            </a:r>
            <a:endParaRPr lang="cs-CZ" sz="2000" dirty="0"/>
          </a:p>
          <a:p>
            <a:pPr marL="342900" indent="-342900" algn="l">
              <a:buFont typeface="Wingdings" panose="05000000000000000000" pitchFamily="2" charset="2"/>
              <a:buChar char="§"/>
            </a:pPr>
            <a:endParaRPr lang="cs-CZ" sz="2000" dirty="0">
              <a:solidFill>
                <a:srgbClr val="FF0000"/>
              </a:solidFill>
            </a:endParaRPr>
          </a:p>
          <a:p>
            <a:pPr algn="l"/>
            <a:endParaRPr lang="cs-CZ" sz="2000" dirty="0"/>
          </a:p>
          <a:p>
            <a:pPr algn="l"/>
            <a:endParaRPr lang="cs-CZ" sz="2000" dirty="0"/>
          </a:p>
          <a:p>
            <a:endParaRPr lang="cs-CZ" sz="2000" dirty="0"/>
          </a:p>
          <a:p>
            <a:endParaRPr lang="cs-CZ" sz="2000" dirty="0"/>
          </a:p>
          <a:p>
            <a:pPr algn="l"/>
            <a:endParaRPr lang="cs-CZ" dirty="0"/>
          </a:p>
        </p:txBody>
      </p:sp>
      <p:pic>
        <p:nvPicPr>
          <p:cNvPr id="10" name="Obrázek 9">
            <a:extLst>
              <a:ext uri="{FF2B5EF4-FFF2-40B4-BE49-F238E27FC236}">
                <a16:creationId xmlns:a16="http://schemas.microsoft.com/office/drawing/2014/main" id="{9F00BE3D-8962-4FBB-BD6B-A4A15ADFCC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128EB5A7-CD99-4F39-9526-0E037691E6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CCE4F9B9-4C55-45AD-B206-D829510475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705859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059927" y="1111196"/>
            <a:ext cx="10118416" cy="1416032"/>
          </a:xfrm>
        </p:spPr>
        <p:txBody>
          <a:bodyPr>
            <a:noAutofit/>
          </a:bodyPr>
          <a:lstStyle/>
          <a:p>
            <a:r>
              <a:rPr lang="cs-CZ" sz="2800" b="1" dirty="0">
                <a:solidFill>
                  <a:srgbClr val="7030A0"/>
                </a:solidFill>
                <a:latin typeface="+mn-lt"/>
              </a:rPr>
              <a:t>Před podáním Žádosti o dotaci přes Portál farmáře doporučujeme konzultaci s pracovníky MAS</a:t>
            </a:r>
            <a:endParaRPr lang="cs-CZ" sz="2400" b="1" dirty="0">
              <a:solidFill>
                <a:srgbClr val="7030A0"/>
              </a:solidFill>
              <a:latin typeface="+mn-lt"/>
            </a:endParaRP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013657" y="1963936"/>
            <a:ext cx="9892192" cy="965950"/>
          </a:xfrm>
        </p:spPr>
        <p:txBody>
          <a:bodyPr>
            <a:normAutofit/>
          </a:bodyPr>
          <a:lstStyle/>
          <a:p>
            <a:endParaRPr lang="cs-CZ" sz="2000" dirty="0"/>
          </a:p>
          <a:p>
            <a:endParaRPr lang="cs-CZ" i="1" dirty="0"/>
          </a:p>
        </p:txBody>
      </p:sp>
      <p:sp>
        <p:nvSpPr>
          <p:cNvPr id="4" name="TextovéPole 3">
            <a:extLst>
              <a:ext uri="{FF2B5EF4-FFF2-40B4-BE49-F238E27FC236}">
                <a16:creationId xmlns:a16="http://schemas.microsoft.com/office/drawing/2014/main" id="{398077FB-6FBB-471C-AAA0-CA4B9419DA83}"/>
              </a:ext>
            </a:extLst>
          </p:cNvPr>
          <p:cNvSpPr txBox="1"/>
          <p:nvPr/>
        </p:nvSpPr>
        <p:spPr>
          <a:xfrm>
            <a:off x="1384898" y="3152001"/>
            <a:ext cx="9175531" cy="553998"/>
          </a:xfrm>
          <a:prstGeom prst="rect">
            <a:avLst/>
          </a:prstGeom>
          <a:noFill/>
        </p:spPr>
        <p:txBody>
          <a:bodyPr wrap="square" rtlCol="0">
            <a:spAutoFit/>
          </a:bodyPr>
          <a:lstStyle/>
          <a:p>
            <a:pPr algn="ctr"/>
            <a:r>
              <a:rPr lang="cs-CZ" sz="3000" b="1" dirty="0">
                <a:solidFill>
                  <a:schemeClr val="accent1">
                    <a:lumMod val="75000"/>
                  </a:schemeClr>
                </a:solidFill>
              </a:rPr>
              <a:t>Kontakt na manažera MAS:</a:t>
            </a:r>
          </a:p>
        </p:txBody>
      </p:sp>
      <p:sp>
        <p:nvSpPr>
          <p:cNvPr id="6" name="TextovéPole 5">
            <a:extLst>
              <a:ext uri="{FF2B5EF4-FFF2-40B4-BE49-F238E27FC236}">
                <a16:creationId xmlns:a16="http://schemas.microsoft.com/office/drawing/2014/main" id="{00D95E00-8B2A-4E1E-967B-970AC760017F}"/>
              </a:ext>
            </a:extLst>
          </p:cNvPr>
          <p:cNvSpPr txBox="1"/>
          <p:nvPr/>
        </p:nvSpPr>
        <p:spPr>
          <a:xfrm>
            <a:off x="4348814" y="4486187"/>
            <a:ext cx="3247698" cy="923330"/>
          </a:xfrm>
          <a:prstGeom prst="rect">
            <a:avLst/>
          </a:prstGeom>
          <a:noFill/>
        </p:spPr>
        <p:txBody>
          <a:bodyPr wrap="square" rtlCol="0">
            <a:spAutoFit/>
          </a:bodyPr>
          <a:lstStyle/>
          <a:p>
            <a:pPr algn="just"/>
            <a:r>
              <a:rPr lang="cs-CZ" dirty="0"/>
              <a:t>Miloslav Kavka</a:t>
            </a:r>
          </a:p>
          <a:p>
            <a:pPr algn="just"/>
            <a:r>
              <a:rPr lang="cs-CZ" dirty="0"/>
              <a:t>telefon:</a:t>
            </a:r>
            <a:r>
              <a:rPr lang="cs-CZ" b="1" dirty="0"/>
              <a:t> 604 171 798</a:t>
            </a:r>
            <a:endParaRPr lang="cs-CZ" dirty="0"/>
          </a:p>
          <a:p>
            <a:pPr algn="just"/>
            <a:r>
              <a:rPr lang="cs-CZ" dirty="0"/>
              <a:t>email: kavka@branabrnenska.cz</a:t>
            </a:r>
          </a:p>
        </p:txBody>
      </p:sp>
      <p:pic>
        <p:nvPicPr>
          <p:cNvPr id="16" name="Obrázek 15">
            <a:extLst>
              <a:ext uri="{FF2B5EF4-FFF2-40B4-BE49-F238E27FC236}">
                <a16:creationId xmlns:a16="http://schemas.microsoft.com/office/drawing/2014/main" id="{7E118DEE-2BEB-4891-9867-C65DE5B3BE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7" name="Obrázek 16">
            <a:extLst>
              <a:ext uri="{FF2B5EF4-FFF2-40B4-BE49-F238E27FC236}">
                <a16:creationId xmlns:a16="http://schemas.microsoft.com/office/drawing/2014/main" id="{B2F46F3E-5458-4218-A95C-01EF108A4C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8" name="Obrázek 17">
            <a:extLst>
              <a:ext uri="{FF2B5EF4-FFF2-40B4-BE49-F238E27FC236}">
                <a16:creationId xmlns:a16="http://schemas.microsoft.com/office/drawing/2014/main" id="{91C8DADF-9092-4C00-B012-DBADE83703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3664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Společné podmínky pro všechna opatření</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1" y="1887794"/>
            <a:ext cx="9892191" cy="4556836"/>
          </a:xfrm>
        </p:spPr>
        <p:txBody>
          <a:bodyPr>
            <a:normAutofit lnSpcReduction="10000"/>
          </a:bodyPr>
          <a:lstStyle/>
          <a:p>
            <a:pPr marL="342900" indent="-342900" algn="just">
              <a:buFont typeface="Wingdings" panose="05000000000000000000" pitchFamily="2" charset="2"/>
              <a:buChar char="§"/>
            </a:pPr>
            <a:r>
              <a:rPr lang="cs-CZ" sz="2000" dirty="0"/>
              <a:t>Žadatelem nemůže být MAS, organizace producentů, státní příspěvková organizace</a:t>
            </a:r>
          </a:p>
          <a:p>
            <a:pPr marL="342900" indent="-342900" algn="just">
              <a:buFont typeface="Wingdings" panose="05000000000000000000" pitchFamily="2" charset="2"/>
              <a:buChar char="§"/>
            </a:pPr>
            <a:r>
              <a:rPr lang="cs-CZ" sz="2000" b="1" dirty="0"/>
              <a:t>Nákup nemovitostí – maximálně 10 % celkové výše výdajů, ze kterých je </a:t>
            </a:r>
            <a:r>
              <a:rPr lang="pl-PL" sz="2000" b="1" dirty="0"/>
              <a:t>stanovena dotace na daný projekt.</a:t>
            </a:r>
          </a:p>
          <a:p>
            <a:pPr marL="342900" indent="-342900" algn="just">
              <a:buFont typeface="Wingdings" panose="05000000000000000000" pitchFamily="2" charset="2"/>
              <a:buChar char="§"/>
            </a:pPr>
            <a:r>
              <a:rPr lang="cs-CZ" sz="2000" b="1" dirty="0"/>
              <a:t>Vznik výdajů </a:t>
            </a:r>
            <a:r>
              <a:rPr lang="cs-CZ" sz="2000" dirty="0"/>
              <a:t>(vystavení objednávky nebo uzavření smlouvy</a:t>
            </a:r>
            <a:r>
              <a:rPr lang="cs-CZ" sz="2000" b="1" dirty="0"/>
              <a:t>) nejdříve ke dni podání žádosti o dotaci na MAS</a:t>
            </a:r>
            <a:r>
              <a:rPr lang="cs-CZ" sz="2000" dirty="0"/>
              <a:t>, uhrazeny nejpozději do data předložení žádosti o platbu.</a:t>
            </a:r>
          </a:p>
          <a:p>
            <a:pPr marL="342900" indent="-342900" algn="just">
              <a:buFont typeface="Wingdings" panose="05000000000000000000" pitchFamily="2" charset="2"/>
              <a:buChar char="§"/>
            </a:pPr>
            <a:r>
              <a:rPr lang="pt-BR" sz="2000" b="1" dirty="0"/>
              <a:t>Místo realizace projektu: území MAS</a:t>
            </a:r>
            <a:r>
              <a:rPr lang="cs-CZ" sz="2000" b="1" dirty="0"/>
              <a:t> Brána Brněnska, z. s.</a:t>
            </a:r>
            <a:endParaRPr lang="pt-BR" sz="2000" b="1" dirty="0"/>
          </a:p>
          <a:p>
            <a:pPr marL="342900" indent="-342900" algn="just">
              <a:buFont typeface="Wingdings" panose="05000000000000000000" pitchFamily="2" charset="2"/>
              <a:buChar char="§"/>
            </a:pPr>
            <a:r>
              <a:rPr lang="pl-PL" sz="2000" dirty="0"/>
              <a:t>Realizace projektu max. 24 měsíců od podpisu dohody.</a:t>
            </a:r>
          </a:p>
          <a:p>
            <a:pPr marL="342900" indent="-342900" algn="just">
              <a:buFont typeface="Wingdings" panose="05000000000000000000" pitchFamily="2" charset="2"/>
              <a:buChar char="§"/>
            </a:pPr>
            <a:r>
              <a:rPr lang="cs-CZ" sz="2000" b="1" dirty="0"/>
              <a:t>Vázanost projektu na účel 5 let </a:t>
            </a:r>
            <a:r>
              <a:rPr lang="cs-CZ" sz="2000" dirty="0"/>
              <a:t>od převedení dotace na účet příjemce dotace.</a:t>
            </a:r>
          </a:p>
          <a:p>
            <a:pPr marL="342900" indent="-342900" algn="just">
              <a:buFont typeface="Wingdings" panose="05000000000000000000" pitchFamily="2" charset="2"/>
              <a:buChar char="§"/>
            </a:pPr>
            <a:r>
              <a:rPr lang="cs-CZ" sz="2000" b="1" dirty="0"/>
              <a:t>Archivace dokumentů min. 10 let od proplacení dotace.</a:t>
            </a:r>
          </a:p>
          <a:p>
            <a:pPr marL="342900" indent="-342900" algn="just">
              <a:buFont typeface="Wingdings" panose="05000000000000000000" pitchFamily="2" charset="2"/>
              <a:buChar char="§"/>
            </a:pPr>
            <a:r>
              <a:rPr lang="pl-PL" sz="2000" dirty="0"/>
              <a:t>Dodržení požadavků na publicitu projektu.</a:t>
            </a:r>
            <a:endParaRPr lang="cs-CZ" sz="2000" b="1" dirty="0">
              <a:latin typeface="Arial Narrow" pitchFamily="34" charset="0"/>
            </a:endParaRPr>
          </a:p>
          <a:p>
            <a:pPr marL="342900" indent="-342900" algn="l">
              <a:buFont typeface="Wingdings" panose="05000000000000000000" pitchFamily="2" charset="2"/>
              <a:buChar char="§"/>
            </a:pPr>
            <a:r>
              <a:rPr lang="cs-CZ" sz="2000" dirty="0"/>
              <a:t>Podrobně uvedeno v Pravidlech uvedených zde. </a:t>
            </a:r>
            <a:r>
              <a:rPr lang="cs-CZ" sz="2000" dirty="0">
                <a:hlinkClick r:id="rId2"/>
              </a:rPr>
              <a:t>https://branabrnenska.cz/formular/pravidla_19_2_1_podpora_provadeni_operaci_v_ramci_strategie.pdf</a:t>
            </a:r>
            <a:endParaRPr lang="cs-CZ" sz="2000" dirty="0"/>
          </a:p>
        </p:txBody>
      </p:sp>
      <p:pic>
        <p:nvPicPr>
          <p:cNvPr id="14" name="Obrázek 13">
            <a:extLst>
              <a:ext uri="{FF2B5EF4-FFF2-40B4-BE49-F238E27FC236}">
                <a16:creationId xmlns:a16="http://schemas.microsoft.com/office/drawing/2014/main" id="{AEE3052C-35C6-47B1-9952-E0B75ADB6E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5" name="Obrázek 14">
            <a:extLst>
              <a:ext uri="{FF2B5EF4-FFF2-40B4-BE49-F238E27FC236}">
                <a16:creationId xmlns:a16="http://schemas.microsoft.com/office/drawing/2014/main" id="{24B0190D-1ED9-4A79-A9A2-AEA8C1B40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6" name="Obrázek 15">
            <a:extLst>
              <a:ext uri="{FF2B5EF4-FFF2-40B4-BE49-F238E27FC236}">
                <a16:creationId xmlns:a16="http://schemas.microsoft.com/office/drawing/2014/main" id="{856CBE88-A026-4649-957A-064ECE9095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60131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Společné podmínky pro všechna opatření</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0" y="2172929"/>
            <a:ext cx="9892191" cy="4556836"/>
          </a:xfrm>
        </p:spPr>
        <p:txBody>
          <a:bodyPr>
            <a:normAutofit/>
          </a:bodyPr>
          <a:lstStyle/>
          <a:p>
            <a:pPr marL="342900" indent="-342900" algn="just">
              <a:buFont typeface="Wingdings" panose="05000000000000000000" pitchFamily="2" charset="2"/>
              <a:buChar char="§"/>
            </a:pPr>
            <a:r>
              <a:rPr lang="cs-CZ" sz="2200" dirty="0"/>
              <a:t>Žádost musí získat minimální počet bodů v rámci preferenčních kritérií.</a:t>
            </a:r>
          </a:p>
          <a:p>
            <a:pPr marL="342900" indent="-342900" algn="just">
              <a:buFont typeface="Wingdings" panose="05000000000000000000" pitchFamily="2" charset="2"/>
              <a:buChar char="§"/>
            </a:pPr>
            <a:r>
              <a:rPr lang="cs-CZ" sz="2200" dirty="0"/>
              <a:t>Vznik nových pracovních míst: vytvoření do 6 měsíců od převedení dotace na účet příjemce; udržitelnost 3 roky (malý nebo střední podnik) / 5 let (velký podnik).</a:t>
            </a:r>
          </a:p>
          <a:p>
            <a:pPr marL="342900" indent="-342900" algn="just">
              <a:buFont typeface="Wingdings" panose="05000000000000000000" pitchFamily="2" charset="2"/>
              <a:buChar char="§"/>
            </a:pPr>
            <a:r>
              <a:rPr lang="cs-CZ" sz="2200" dirty="0"/>
              <a:t>Skutečnosti, za které žadatel obdržel body, jsou pro žadatele/příjemce dotace závazné od data podání žádosti o </a:t>
            </a:r>
            <a:r>
              <a:rPr lang="pl-PL" sz="2200" dirty="0"/>
              <a:t>dotaci po dobu udržitelnosti projektu – 5 let.</a:t>
            </a:r>
          </a:p>
          <a:p>
            <a:pPr marL="342900" indent="-342900" algn="just">
              <a:buFont typeface="Wingdings" panose="05000000000000000000" pitchFamily="2" charset="2"/>
              <a:buChar char="§"/>
            </a:pPr>
            <a:r>
              <a:rPr lang="cs-CZ" sz="2200" b="1" dirty="0"/>
              <a:t>Přípustné způsoby uspořádání právních vztahů k nemovitostem </a:t>
            </a:r>
            <a:r>
              <a:rPr lang="cs-CZ" sz="2200" dirty="0"/>
              <a:t>– v případě stavebních prací: vlastnictví, spoluvlastnictví s min. 50% podílem, věcné břemeno (shodné také pro stroje, technologie nebo vybavení + navíc nájem, výpůjčka).</a:t>
            </a:r>
          </a:p>
          <a:p>
            <a:pPr algn="l"/>
            <a:endParaRPr lang="cs-CZ" dirty="0"/>
          </a:p>
        </p:txBody>
      </p:sp>
      <p:pic>
        <p:nvPicPr>
          <p:cNvPr id="14" name="Obrázek 13">
            <a:extLst>
              <a:ext uri="{FF2B5EF4-FFF2-40B4-BE49-F238E27FC236}">
                <a16:creationId xmlns:a16="http://schemas.microsoft.com/office/drawing/2014/main" id="{E0ABD566-1753-4E12-AE79-6B5C9316CE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5" name="Obrázek 14">
            <a:extLst>
              <a:ext uri="{FF2B5EF4-FFF2-40B4-BE49-F238E27FC236}">
                <a16:creationId xmlns:a16="http://schemas.microsoft.com/office/drawing/2014/main" id="{1027719D-14CE-48CD-B765-42A2ABC79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6" name="Obrázek 15">
            <a:extLst>
              <a:ext uri="{FF2B5EF4-FFF2-40B4-BE49-F238E27FC236}">
                <a16:creationId xmlns:a16="http://schemas.microsoft.com/office/drawing/2014/main" id="{71E1A7D5-26DC-44FB-AE03-DA25E53F1A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81157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Financování projektu</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149904" y="1797918"/>
            <a:ext cx="9892191" cy="4556836"/>
          </a:xfrm>
        </p:spPr>
        <p:txBody>
          <a:bodyPr>
            <a:normAutofit fontScale="62500" lnSpcReduction="20000"/>
          </a:bodyPr>
          <a:lstStyle/>
          <a:p>
            <a:pPr marL="342900" indent="-342900" algn="just">
              <a:buFont typeface="Wingdings" panose="05000000000000000000" pitchFamily="2" charset="2"/>
              <a:buChar char="§"/>
            </a:pPr>
            <a:r>
              <a:rPr lang="cs-CZ" sz="2000" dirty="0"/>
              <a:t>Financování realizace projektu si žadatel zabezpečuje nejprve z vlastních zdrojů</a:t>
            </a:r>
          </a:p>
          <a:p>
            <a:pPr marL="342900" indent="-342900" algn="just">
              <a:buFont typeface="Wingdings" panose="05000000000000000000" pitchFamily="2" charset="2"/>
              <a:buChar char="§"/>
            </a:pPr>
            <a:r>
              <a:rPr lang="cs-CZ" sz="2000" dirty="0"/>
              <a:t>Hotovostní platba max. 100 000 Kč.</a:t>
            </a:r>
          </a:p>
          <a:p>
            <a:pPr marL="342900" indent="-342900" algn="just">
              <a:buFont typeface="Wingdings" panose="05000000000000000000" pitchFamily="2" charset="2"/>
              <a:buChar char="§"/>
            </a:pPr>
            <a:r>
              <a:rPr lang="cs-CZ" sz="2000" dirty="0"/>
              <a:t>Bezhotovostní platba pouze prostřednictvím vlastního bankovního účtu.</a:t>
            </a:r>
          </a:p>
          <a:p>
            <a:pPr marL="342900" indent="-342900" algn="just">
              <a:buFont typeface="Wingdings" panose="05000000000000000000" pitchFamily="2" charset="2"/>
              <a:buChar char="§"/>
            </a:pPr>
            <a:r>
              <a:rPr lang="cs-CZ" sz="2000" dirty="0"/>
              <a:t>Katalog stavebních prací a materiálu: ÚRS PRAHA a.s., RTS a.s., </a:t>
            </a:r>
            <a:r>
              <a:rPr lang="cs-CZ" sz="2000" dirty="0" err="1"/>
              <a:t>Callida</a:t>
            </a:r>
            <a:r>
              <a:rPr lang="cs-CZ" sz="2000" dirty="0"/>
              <a:t> s.r.o.</a:t>
            </a:r>
          </a:p>
          <a:p>
            <a:pPr algn="just"/>
            <a:endParaRPr lang="pl-PL" sz="2000" dirty="0"/>
          </a:p>
          <a:p>
            <a:pPr algn="just"/>
            <a:r>
              <a:rPr lang="pl-PL" sz="2000" b="1" dirty="0">
                <a:solidFill>
                  <a:srgbClr val="0070C0"/>
                </a:solidFill>
              </a:rPr>
              <a:t>Zakázky malého rozsahu</a:t>
            </a:r>
          </a:p>
          <a:p>
            <a:pPr algn="just"/>
            <a:r>
              <a:rPr lang="cs-CZ" sz="2000" dirty="0"/>
              <a:t>Zakázkou malého rozsahu je zakázka, jejíž předpokládaná hodnota je rovna nebo </a:t>
            </a:r>
            <a:r>
              <a:rPr lang="cs-CZ" sz="2000" b="1" dirty="0"/>
              <a:t>nižší než 2 000 000 Kč bez DPH v případě zakázky na dodávky a/nebo služby nebo 6 000 000 Kč bez DPH v případě zakázky na stavební práce.</a:t>
            </a:r>
            <a:endParaRPr lang="pl-PL" sz="2000" b="1" dirty="0"/>
          </a:p>
          <a:p>
            <a:pPr marL="342900" indent="-342900" algn="just">
              <a:buFont typeface="Wingdings" panose="05000000000000000000" pitchFamily="2" charset="2"/>
              <a:buChar char="§"/>
            </a:pPr>
            <a:r>
              <a:rPr lang="pl-PL" sz="2000" dirty="0">
                <a:solidFill>
                  <a:srgbClr val="0070C0"/>
                </a:solidFill>
              </a:rPr>
              <a:t>Zakázka do 499 999 Kč bez DPH – </a:t>
            </a:r>
            <a:r>
              <a:rPr lang="pl-PL" sz="2000" b="1" dirty="0">
                <a:solidFill>
                  <a:srgbClr val="0070C0"/>
                </a:solidFill>
              </a:rPr>
              <a:t>cenový </a:t>
            </a:r>
            <a:r>
              <a:rPr lang="cs-CZ" sz="2000" b="1" dirty="0">
                <a:solidFill>
                  <a:srgbClr val="0070C0"/>
                </a:solidFill>
              </a:rPr>
              <a:t>marketing s předložením až při žádosti o platbu</a:t>
            </a:r>
          </a:p>
          <a:p>
            <a:pPr marL="342900" indent="-342900" algn="just">
              <a:buFont typeface="Wingdings" panose="05000000000000000000" pitchFamily="2" charset="2"/>
              <a:buChar char="§"/>
            </a:pPr>
            <a:r>
              <a:rPr lang="pl-PL" sz="2000" dirty="0">
                <a:solidFill>
                  <a:srgbClr val="0070C0"/>
                </a:solidFill>
              </a:rPr>
              <a:t>Zakázka </a:t>
            </a:r>
            <a:r>
              <a:rPr lang="pl-PL" sz="2000" b="1" dirty="0">
                <a:solidFill>
                  <a:srgbClr val="0070C0"/>
                </a:solidFill>
              </a:rPr>
              <a:t>od 500 000 Kč bez DPH </a:t>
            </a:r>
            <a:r>
              <a:rPr lang="pl-PL" sz="2000" dirty="0">
                <a:solidFill>
                  <a:srgbClr val="0070C0"/>
                </a:solidFill>
              </a:rPr>
              <a:t>– </a:t>
            </a:r>
            <a:r>
              <a:rPr lang="cs-CZ" sz="2000" b="1" dirty="0">
                <a:solidFill>
                  <a:srgbClr val="0070C0"/>
                </a:solidFill>
              </a:rPr>
              <a:t>cenový marketing s předložením veškerých příloh do 63 dnů od registrace žádosti na SZIF</a:t>
            </a:r>
          </a:p>
          <a:p>
            <a:pPr algn="just"/>
            <a:endParaRPr lang="cs-CZ" sz="2000" b="1" dirty="0"/>
          </a:p>
          <a:p>
            <a:pPr algn="just"/>
            <a:r>
              <a:rPr lang="cs-CZ" sz="2000" b="1" dirty="0">
                <a:solidFill>
                  <a:srgbClr val="0070C0"/>
                </a:solidFill>
              </a:rPr>
              <a:t>Zakázky vyšší hodnoty</a:t>
            </a:r>
          </a:p>
          <a:p>
            <a:pPr algn="just"/>
            <a:endParaRPr lang="cs-CZ" sz="2000" b="1" dirty="0">
              <a:solidFill>
                <a:srgbClr val="0070C0"/>
              </a:solidFill>
            </a:endParaRPr>
          </a:p>
          <a:p>
            <a:pPr algn="just"/>
            <a:r>
              <a:rPr lang="cs-CZ" sz="2000" dirty="0"/>
              <a:t>Zakázkou vyšší hodnoty je zakázka na dodávky a/nebo služby, jejíž předpokládaná hodnota činí </a:t>
            </a:r>
            <a:r>
              <a:rPr lang="cs-CZ" sz="2000" b="1" dirty="0"/>
              <a:t>více než 2 000 000 Kč bez DPH. Zakázkou vyšší hodnoty je zakázka na stavební práce, jejíž předpokládaná hodnota činí více než 6 000 000 Kč bez DPH. </a:t>
            </a:r>
          </a:p>
          <a:p>
            <a:pPr marL="342900" indent="-342900" algn="just">
              <a:buFont typeface="Wingdings" panose="05000000000000000000" pitchFamily="2" charset="2"/>
              <a:buChar char="§"/>
            </a:pPr>
            <a:r>
              <a:rPr lang="cs-CZ" sz="2000" b="1" dirty="0">
                <a:solidFill>
                  <a:schemeClr val="accent2">
                    <a:lumMod val="75000"/>
                  </a:schemeClr>
                </a:solidFill>
              </a:rPr>
              <a:t>výběrové řízení </a:t>
            </a:r>
            <a:r>
              <a:rPr lang="cs-CZ" sz="2000" dirty="0">
                <a:solidFill>
                  <a:schemeClr val="accent2">
                    <a:lumMod val="75000"/>
                  </a:schemeClr>
                </a:solidFill>
              </a:rPr>
              <a:t>(</a:t>
            </a:r>
            <a:r>
              <a:rPr lang="cs-CZ" sz="2000" b="1" dirty="0">
                <a:solidFill>
                  <a:schemeClr val="accent2">
                    <a:lumMod val="75000"/>
                  </a:schemeClr>
                </a:solidFill>
              </a:rPr>
              <a:t>žadatel postupuje podle Příručky pro zadávání veřejných zakázek</a:t>
            </a:r>
            <a:r>
              <a:rPr lang="cs-CZ" sz="2000" dirty="0">
                <a:solidFill>
                  <a:schemeClr val="accent2">
                    <a:lumMod val="75000"/>
                  </a:schemeClr>
                </a:solidFill>
              </a:rPr>
              <a:t>!).</a:t>
            </a:r>
          </a:p>
          <a:p>
            <a:endParaRPr lang="cs-CZ" sz="2000" dirty="0"/>
          </a:p>
          <a:p>
            <a:r>
              <a:rPr lang="cs-CZ" sz="2000" i="1" dirty="0"/>
              <a:t>Podrobně upraveno v Obecných pravidlech – čl. 6. Způsobilé výdaje, ze kterých je stanovena dotace.</a:t>
            </a:r>
          </a:p>
          <a:p>
            <a:pPr algn="l"/>
            <a:endParaRPr lang="cs-CZ" dirty="0"/>
          </a:p>
        </p:txBody>
      </p:sp>
      <p:pic>
        <p:nvPicPr>
          <p:cNvPr id="14" name="Obrázek 13">
            <a:extLst>
              <a:ext uri="{FF2B5EF4-FFF2-40B4-BE49-F238E27FC236}">
                <a16:creationId xmlns:a16="http://schemas.microsoft.com/office/drawing/2014/main" id="{142A1AB4-2A07-4C48-A8FB-8C727F982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5" name="Obrázek 14">
            <a:extLst>
              <a:ext uri="{FF2B5EF4-FFF2-40B4-BE49-F238E27FC236}">
                <a16:creationId xmlns:a16="http://schemas.microsoft.com/office/drawing/2014/main" id="{EC79EE0A-48CE-49B4-8E7A-5289AA3D42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6" name="Obrázek 15">
            <a:extLst>
              <a:ext uri="{FF2B5EF4-FFF2-40B4-BE49-F238E27FC236}">
                <a16:creationId xmlns:a16="http://schemas.microsoft.com/office/drawing/2014/main" id="{513986B6-73F3-4D1F-A989-E6C30D9F53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806710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Investiční výdaje</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1" y="1887794"/>
            <a:ext cx="9892191" cy="4556836"/>
          </a:xfrm>
        </p:spPr>
        <p:txBody>
          <a:bodyPr>
            <a:normAutofit/>
          </a:bodyPr>
          <a:lstStyle/>
          <a:p>
            <a:pPr algn="just">
              <a:lnSpc>
                <a:spcPct val="80000"/>
              </a:lnSpc>
            </a:pPr>
            <a:r>
              <a:rPr lang="cs-CZ" sz="1400" dirty="0"/>
              <a:t>Investičním výdajem" je - výdaj, který musí splňovat podmínky pro klasifikaci hmotného a nehmotného majetku dle zákona č. 586/1992 Sb., tzn. jedná se o:</a:t>
            </a:r>
          </a:p>
          <a:p>
            <a:pPr algn="just">
              <a:lnSpc>
                <a:spcPct val="80000"/>
              </a:lnSpc>
            </a:pPr>
            <a:endParaRPr lang="cs-CZ" sz="1400" dirty="0"/>
          </a:p>
          <a:p>
            <a:pPr marL="342900" indent="-342900" algn="just">
              <a:lnSpc>
                <a:spcPct val="80000"/>
              </a:lnSpc>
              <a:buFont typeface="Wingdings" panose="05000000000000000000" pitchFamily="2" charset="2"/>
              <a:buChar char="§"/>
            </a:pPr>
            <a:r>
              <a:rPr lang="cs-CZ" sz="1400" dirty="0"/>
              <a:t>samostatné movité věci (případně soubory movitých věcí), jejichž vstupní cena je vyšší než 40 000 Kč a mají provozně-technické funkce delší než jeden rok,</a:t>
            </a:r>
          </a:p>
          <a:p>
            <a:pPr marL="342900" indent="-342900" algn="just">
              <a:lnSpc>
                <a:spcPct val="80000"/>
              </a:lnSpc>
              <a:buFont typeface="Wingdings" panose="05000000000000000000" pitchFamily="2" charset="2"/>
              <a:buChar char="§"/>
            </a:pPr>
            <a:r>
              <a:rPr lang="cs-CZ" sz="1400" dirty="0"/>
              <a:t>budovy,</a:t>
            </a:r>
          </a:p>
          <a:p>
            <a:pPr marL="342900" indent="-342900" algn="just">
              <a:lnSpc>
                <a:spcPct val="80000"/>
              </a:lnSpc>
              <a:buFont typeface="Wingdings" panose="05000000000000000000" pitchFamily="2" charset="2"/>
              <a:buChar char="§"/>
            </a:pPr>
            <a:r>
              <a:rPr lang="cs-CZ" sz="1400" dirty="0"/>
              <a:t>stavby,</a:t>
            </a:r>
          </a:p>
          <a:p>
            <a:pPr marL="342900" indent="-342900" algn="just">
              <a:lnSpc>
                <a:spcPct val="80000"/>
              </a:lnSpc>
              <a:buFont typeface="Wingdings" panose="05000000000000000000" pitchFamily="2" charset="2"/>
              <a:buChar char="§"/>
            </a:pPr>
            <a:r>
              <a:rPr lang="cs-CZ" sz="1400" dirty="0"/>
              <a:t>pěstitelské celky trvalých porostů s dobou plodnosti delší než tři roky,</a:t>
            </a:r>
          </a:p>
          <a:p>
            <a:pPr marL="342900" indent="-342900" algn="just">
              <a:lnSpc>
                <a:spcPct val="80000"/>
              </a:lnSpc>
              <a:buFont typeface="Wingdings" panose="05000000000000000000" pitchFamily="2" charset="2"/>
              <a:buChar char="§"/>
            </a:pPr>
            <a:r>
              <a:rPr lang="cs-CZ" sz="1400" dirty="0"/>
              <a:t>jiný majetek, zejména technické zhodnocení,</a:t>
            </a:r>
          </a:p>
          <a:p>
            <a:pPr marL="342900" indent="-342900" algn="just">
              <a:lnSpc>
                <a:spcPct val="80000"/>
              </a:lnSpc>
              <a:buFont typeface="Wingdings" panose="05000000000000000000" pitchFamily="2" charset="2"/>
              <a:buChar char="§"/>
            </a:pPr>
            <a:r>
              <a:rPr lang="cs-CZ" sz="1400" dirty="0"/>
              <a:t>předměty z práv průmyslového vlastnictví, projekty a programové vybavení a jiné technické nebo jiné hospodářsky využitelné znalosti, pokud je vstupní cena jednotlivého majetku vyšší než 60 000 Kč a doba jeho použitelnosti vyšší než jeden rok.</a:t>
            </a:r>
          </a:p>
          <a:p>
            <a:pPr marL="342900" indent="-342900" algn="just">
              <a:lnSpc>
                <a:spcPct val="80000"/>
              </a:lnSpc>
              <a:buFont typeface="Wingdings" panose="05000000000000000000" pitchFamily="2" charset="2"/>
              <a:buChar char="§"/>
            </a:pPr>
            <a:r>
              <a:rPr lang="cs-CZ" sz="1400" dirty="0"/>
              <a:t>nákup pozemků</a:t>
            </a:r>
          </a:p>
          <a:p>
            <a:pPr algn="just">
              <a:lnSpc>
                <a:spcPct val="80000"/>
              </a:lnSpc>
            </a:pPr>
            <a:endParaRPr lang="cs-CZ" sz="1400" dirty="0"/>
          </a:p>
          <a:p>
            <a:pPr lvl="1" algn="l">
              <a:lnSpc>
                <a:spcPct val="80000"/>
              </a:lnSpc>
            </a:pPr>
            <a:r>
              <a:rPr lang="cs-CZ" sz="1400" dirty="0"/>
              <a:t>Žadatel, který je účetní jednotkou může využít vlastní klasifikaci ( investiční výdaj nižší než 40. tis. – dokládá interním předpisem).</a:t>
            </a:r>
          </a:p>
          <a:p>
            <a:endParaRPr lang="cs-CZ" sz="1400" dirty="0">
              <a:solidFill>
                <a:srgbClr val="4E7437"/>
              </a:solidFill>
              <a:latin typeface="Arial Narrow" pitchFamily="34" charset="0"/>
              <a:ea typeface="Times New Roman"/>
              <a:cs typeface="Times New Roman"/>
            </a:endParaRPr>
          </a:p>
          <a:p>
            <a:pPr algn="l"/>
            <a:endParaRPr lang="cs-CZ" sz="1400" dirty="0"/>
          </a:p>
        </p:txBody>
      </p:sp>
      <p:pic>
        <p:nvPicPr>
          <p:cNvPr id="10" name="Obrázek 9">
            <a:extLst>
              <a:ext uri="{FF2B5EF4-FFF2-40B4-BE49-F238E27FC236}">
                <a16:creationId xmlns:a16="http://schemas.microsoft.com/office/drawing/2014/main" id="{C23F2CA0-43BA-4B25-970F-2EC56A9680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FBB12586-A849-48A2-9A27-C12D0403CC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0978E0C4-21D3-4464-864C-3797899CB4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14486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98821-A194-47F4-9893-C0A135F9C030}"/>
              </a:ext>
            </a:extLst>
          </p:cNvPr>
          <p:cNvSpPr>
            <a:spLocks noGrp="1"/>
          </p:cNvSpPr>
          <p:nvPr>
            <p:ph type="ctrTitle"/>
          </p:nvPr>
        </p:nvSpPr>
        <p:spPr>
          <a:xfrm>
            <a:off x="1218261" y="1297997"/>
            <a:ext cx="9687587" cy="589797"/>
          </a:xfrm>
        </p:spPr>
        <p:txBody>
          <a:bodyPr>
            <a:noAutofit/>
          </a:bodyPr>
          <a:lstStyle/>
          <a:p>
            <a:pPr algn="l"/>
            <a:r>
              <a:rPr lang="cs-CZ" sz="2800" b="1" dirty="0">
                <a:solidFill>
                  <a:schemeClr val="accent6">
                    <a:lumMod val="75000"/>
                  </a:schemeClr>
                </a:solidFill>
                <a:latin typeface="+mn-lt"/>
              </a:rPr>
              <a:t>Dotaci není možné poskytnout na:</a:t>
            </a:r>
          </a:p>
        </p:txBody>
      </p:sp>
      <p:sp>
        <p:nvSpPr>
          <p:cNvPr id="3" name="Podnadpis 2">
            <a:extLst>
              <a:ext uri="{FF2B5EF4-FFF2-40B4-BE49-F238E27FC236}">
                <a16:creationId xmlns:a16="http://schemas.microsoft.com/office/drawing/2014/main" id="{AC77AAF4-71B8-4737-B0F5-47F4BA2D8D5D}"/>
              </a:ext>
            </a:extLst>
          </p:cNvPr>
          <p:cNvSpPr>
            <a:spLocks noGrp="1"/>
          </p:cNvSpPr>
          <p:nvPr>
            <p:ph type="subTitle" idx="1"/>
          </p:nvPr>
        </p:nvSpPr>
        <p:spPr>
          <a:xfrm>
            <a:off x="1218261" y="1929431"/>
            <a:ext cx="9892191" cy="4556836"/>
          </a:xfrm>
        </p:spPr>
        <p:txBody>
          <a:bodyPr>
            <a:normAutofit/>
          </a:bodyPr>
          <a:lstStyle/>
          <a:p>
            <a:pPr marL="342900" indent="-342900" algn="just">
              <a:lnSpc>
                <a:spcPct val="80000"/>
              </a:lnSpc>
              <a:buFont typeface="Wingdings" panose="05000000000000000000" pitchFamily="2" charset="2"/>
              <a:buChar char="§"/>
            </a:pPr>
            <a:r>
              <a:rPr lang="cs-CZ" sz="1200" dirty="0"/>
              <a:t>pořízení použitého majetku;</a:t>
            </a:r>
          </a:p>
          <a:p>
            <a:pPr marL="342900" indent="-342900" algn="just">
              <a:lnSpc>
                <a:spcPct val="80000"/>
              </a:lnSpc>
              <a:buFont typeface="Wingdings" panose="05000000000000000000" pitchFamily="2" charset="2"/>
              <a:buChar char="§"/>
            </a:pPr>
            <a:r>
              <a:rPr lang="cs-CZ" sz="1200" dirty="0"/>
              <a:t>nákup platebních nároků, zemědělských produkčních práv, nákup zvířat, jednoletých rostlin a jejich vysazování;</a:t>
            </a:r>
          </a:p>
          <a:p>
            <a:pPr marL="342900" indent="-342900" algn="just">
              <a:lnSpc>
                <a:spcPct val="80000"/>
              </a:lnSpc>
              <a:buFont typeface="Wingdings" panose="05000000000000000000" pitchFamily="2" charset="2"/>
              <a:buChar char="§"/>
            </a:pPr>
            <a:r>
              <a:rPr lang="cs-CZ" sz="1200" dirty="0"/>
              <a:t>DPH u plátců;</a:t>
            </a:r>
          </a:p>
          <a:p>
            <a:pPr marL="342900" indent="-342900" algn="just">
              <a:lnSpc>
                <a:spcPct val="80000"/>
              </a:lnSpc>
              <a:buFont typeface="Wingdings" panose="05000000000000000000" pitchFamily="2" charset="2"/>
              <a:buChar char="§"/>
            </a:pPr>
            <a:r>
              <a:rPr lang="cs-CZ" sz="1200" dirty="0"/>
              <a:t>prosté nahrazení investice;</a:t>
            </a:r>
          </a:p>
          <a:p>
            <a:pPr marL="342900" indent="-342900" algn="just">
              <a:lnSpc>
                <a:spcPct val="80000"/>
              </a:lnSpc>
              <a:buFont typeface="Wingdings" panose="05000000000000000000" pitchFamily="2" charset="2"/>
              <a:buChar char="§"/>
            </a:pPr>
            <a:r>
              <a:rPr lang="cs-CZ" sz="1200" dirty="0"/>
              <a:t>kotle na biomasu a bioplynové stanice a stavby s ní provozně spjaté;</a:t>
            </a:r>
          </a:p>
          <a:p>
            <a:pPr marL="342900" indent="-342900" algn="just">
              <a:lnSpc>
                <a:spcPct val="80000"/>
              </a:lnSpc>
              <a:buFont typeface="Wingdings" panose="05000000000000000000" pitchFamily="2" charset="2"/>
              <a:buChar char="§"/>
            </a:pPr>
            <a:r>
              <a:rPr lang="cs-CZ" sz="1200" dirty="0"/>
              <a:t>závlahové systémy včetně těch ve sklenících, fóliovnících a </a:t>
            </a:r>
            <a:r>
              <a:rPr lang="cs-CZ" sz="1200" dirty="0" err="1"/>
              <a:t>kontejnerovnách</a:t>
            </a:r>
            <a:r>
              <a:rPr lang="cs-CZ" sz="1200" dirty="0"/>
              <a:t> a studny včetně průzkumných vrtů;</a:t>
            </a:r>
          </a:p>
          <a:p>
            <a:pPr marL="342900" indent="-342900" algn="just">
              <a:lnSpc>
                <a:spcPct val="80000"/>
              </a:lnSpc>
              <a:buFont typeface="Wingdings" panose="05000000000000000000" pitchFamily="2" charset="2"/>
              <a:buChar char="§"/>
            </a:pPr>
            <a:r>
              <a:rPr lang="cs-CZ" sz="1200" dirty="0"/>
              <a:t>výdaje týkající se včelařství, rybolovu a akvakultury včetně jejich produktů;</a:t>
            </a:r>
          </a:p>
          <a:p>
            <a:pPr marL="342900" indent="-342900" algn="just">
              <a:lnSpc>
                <a:spcPct val="80000"/>
              </a:lnSpc>
              <a:buFont typeface="Wingdings" panose="05000000000000000000" pitchFamily="2" charset="2"/>
              <a:buChar char="§"/>
            </a:pPr>
            <a:r>
              <a:rPr lang="cs-CZ" sz="1200" dirty="0"/>
              <a:t>zpracování produktů rybolovu a akvakultury a medu;</a:t>
            </a:r>
          </a:p>
          <a:p>
            <a:pPr marL="342900" indent="-342900" algn="just">
              <a:lnSpc>
                <a:spcPct val="80000"/>
              </a:lnSpc>
              <a:buFont typeface="Wingdings" panose="05000000000000000000" pitchFamily="2" charset="2"/>
              <a:buChar char="§"/>
            </a:pPr>
            <a:r>
              <a:rPr lang="cs-CZ" sz="1200" dirty="0"/>
              <a:t>obnovu vinic;</a:t>
            </a:r>
          </a:p>
          <a:p>
            <a:pPr marL="342900" indent="-342900" algn="just">
              <a:lnSpc>
                <a:spcPct val="80000"/>
              </a:lnSpc>
              <a:buFont typeface="Wingdings" panose="05000000000000000000" pitchFamily="2" charset="2"/>
              <a:buChar char="§"/>
            </a:pPr>
            <a:r>
              <a:rPr lang="cs-CZ" sz="1200" dirty="0"/>
              <a:t>oplocení vinic a sadů;</a:t>
            </a:r>
          </a:p>
          <a:p>
            <a:pPr marL="342900" indent="-342900" algn="just">
              <a:lnSpc>
                <a:spcPct val="80000"/>
              </a:lnSpc>
              <a:buFont typeface="Wingdings" panose="05000000000000000000" pitchFamily="2" charset="2"/>
              <a:buChar char="§"/>
            </a:pPr>
            <a:r>
              <a:rPr lang="cs-CZ" sz="1200" dirty="0"/>
              <a:t>technologie pro zpracování vinných hroznů:</a:t>
            </a:r>
          </a:p>
          <a:p>
            <a:pPr marL="800100" lvl="1" indent="-342900" algn="just">
              <a:lnSpc>
                <a:spcPct val="80000"/>
              </a:lnSpc>
              <a:buFont typeface="Wingdings" panose="05000000000000000000" pitchFamily="2" charset="2"/>
              <a:buChar char="§"/>
            </a:pPr>
            <a:r>
              <a:rPr lang="cs-CZ" sz="1200" dirty="0"/>
              <a:t>dřevěný sud, nebo dřevěné nádoby na výrobu vína od objemu nejméně 600 litrů</a:t>
            </a:r>
          </a:p>
          <a:p>
            <a:pPr marL="800100" lvl="1" indent="-342900" algn="just">
              <a:lnSpc>
                <a:spcPct val="80000"/>
              </a:lnSpc>
              <a:buFont typeface="Wingdings" panose="05000000000000000000" pitchFamily="2" charset="2"/>
              <a:buChar char="§"/>
            </a:pPr>
            <a:r>
              <a:rPr lang="cs-CZ" sz="1200" dirty="0"/>
              <a:t>speciální kvasnou nádobu  (</a:t>
            </a:r>
            <a:r>
              <a:rPr lang="cs-CZ" sz="1200" dirty="0" err="1"/>
              <a:t>vinifikátor</a:t>
            </a:r>
            <a:r>
              <a:rPr lang="cs-CZ" sz="1200" dirty="0"/>
              <a:t>)</a:t>
            </a:r>
          </a:p>
          <a:p>
            <a:pPr marL="800100" lvl="1" indent="-342900" algn="just">
              <a:lnSpc>
                <a:spcPct val="80000"/>
              </a:lnSpc>
              <a:buFont typeface="Wingdings" panose="05000000000000000000" pitchFamily="2" charset="2"/>
              <a:buChar char="§"/>
            </a:pPr>
            <a:r>
              <a:rPr lang="cs-CZ" sz="1200" dirty="0" err="1"/>
              <a:t>cross</a:t>
            </a:r>
            <a:r>
              <a:rPr lang="cs-CZ" sz="1200" dirty="0"/>
              <a:t> </a:t>
            </a:r>
            <a:r>
              <a:rPr lang="cs-CZ" sz="1200" dirty="0" err="1"/>
              <a:t>flow</a:t>
            </a:r>
            <a:r>
              <a:rPr lang="cs-CZ" sz="1200" dirty="0"/>
              <a:t> filtr na víno</a:t>
            </a:r>
          </a:p>
          <a:p>
            <a:pPr marL="342900" indent="-342900" algn="just">
              <a:lnSpc>
                <a:spcPct val="80000"/>
              </a:lnSpc>
              <a:buFont typeface="Wingdings" panose="05000000000000000000" pitchFamily="2" charset="2"/>
              <a:buChar char="§"/>
            </a:pPr>
            <a:r>
              <a:rPr lang="cs-CZ" sz="1200" dirty="0"/>
              <a:t>nákup vozidel L a M a N (není-li uvedeno jinak);</a:t>
            </a:r>
          </a:p>
          <a:p>
            <a:pPr marL="342900" indent="-342900" algn="just">
              <a:lnSpc>
                <a:spcPct val="80000"/>
              </a:lnSpc>
              <a:buFont typeface="Wingdings" panose="05000000000000000000" pitchFamily="2" charset="2"/>
              <a:buChar char="§"/>
            </a:pPr>
            <a:r>
              <a:rPr lang="cs-CZ" sz="1200" dirty="0"/>
              <a:t>technologie k výrobě elektrické energie.</a:t>
            </a:r>
          </a:p>
          <a:p>
            <a:endParaRPr lang="cs-CZ" sz="1200" dirty="0">
              <a:solidFill>
                <a:srgbClr val="4E7437"/>
              </a:solidFill>
              <a:latin typeface="Arial Narrow" pitchFamily="34" charset="0"/>
              <a:ea typeface="Times New Roman"/>
              <a:cs typeface="Times New Roman"/>
            </a:endParaRPr>
          </a:p>
          <a:p>
            <a:pPr algn="l"/>
            <a:endParaRPr lang="cs-CZ" sz="1200" dirty="0"/>
          </a:p>
        </p:txBody>
      </p:sp>
      <p:pic>
        <p:nvPicPr>
          <p:cNvPr id="10" name="Obrázek 9">
            <a:extLst>
              <a:ext uri="{FF2B5EF4-FFF2-40B4-BE49-F238E27FC236}">
                <a16:creationId xmlns:a16="http://schemas.microsoft.com/office/drawing/2014/main" id="{C5770F9D-BCF0-413B-90D0-75C524F280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533775" y="6189706"/>
            <a:ext cx="1479980" cy="593122"/>
          </a:xfrm>
          <a:prstGeom prst="rect">
            <a:avLst/>
          </a:prstGeom>
          <a:solidFill>
            <a:srgbClr val="FFFFFF"/>
          </a:solidFill>
          <a:ln>
            <a:noFill/>
          </a:ln>
        </p:spPr>
      </p:pic>
      <p:pic>
        <p:nvPicPr>
          <p:cNvPr id="12" name="Obrázek 11">
            <a:extLst>
              <a:ext uri="{FF2B5EF4-FFF2-40B4-BE49-F238E27FC236}">
                <a16:creationId xmlns:a16="http://schemas.microsoft.com/office/drawing/2014/main" id="{8EC8DDE5-CE5A-43C8-8EAE-CB815F4483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45" y="6114535"/>
            <a:ext cx="2413307" cy="743465"/>
          </a:xfrm>
          <a:prstGeom prst="rect">
            <a:avLst/>
          </a:prstGeom>
        </p:spPr>
      </p:pic>
      <p:pic>
        <p:nvPicPr>
          <p:cNvPr id="13" name="Obrázek 12">
            <a:extLst>
              <a:ext uri="{FF2B5EF4-FFF2-40B4-BE49-F238E27FC236}">
                <a16:creationId xmlns:a16="http://schemas.microsoft.com/office/drawing/2014/main" id="{9080F18E-F1A4-4D93-B206-4456D4962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0940" y="0"/>
            <a:ext cx="5059208" cy="1043025"/>
          </a:xfrm>
          <a:prstGeom prst="rect">
            <a:avLst/>
          </a:prstGeom>
        </p:spPr>
      </p:pic>
    </p:spTree>
    <p:extLst>
      <p:ext uri="{BB962C8B-B14F-4D97-AF65-F5344CB8AC3E}">
        <p14:creationId xmlns:p14="http://schemas.microsoft.com/office/powerpoint/2010/main" val="23999806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2769</TotalTime>
  <Words>5397</Words>
  <Application>Microsoft Office PowerPoint</Application>
  <PresentationFormat>Širokoúhlá obrazovka</PresentationFormat>
  <Paragraphs>351</Paragraphs>
  <Slides>41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41</vt:i4>
      </vt:variant>
    </vt:vector>
  </HeadingPairs>
  <TitlesOfParts>
    <vt:vector size="48" baseType="lpstr">
      <vt:lpstr>Arial</vt:lpstr>
      <vt:lpstr>Arial Narrow</vt:lpstr>
      <vt:lpstr>Calibri</vt:lpstr>
      <vt:lpstr>Calibri Light</vt:lpstr>
      <vt:lpstr>Times New Roman</vt:lpstr>
      <vt:lpstr>Wingdings</vt:lpstr>
      <vt:lpstr>Motiv Office</vt:lpstr>
      <vt:lpstr>Místní akční skupina Brána Brněnska, z. s.</vt:lpstr>
      <vt:lpstr>Program webináře</vt:lpstr>
      <vt:lpstr>Základní údaje o výzvě</vt:lpstr>
      <vt:lpstr>Vyhlášená opatření (Fiche)</vt:lpstr>
      <vt:lpstr>Společné podmínky pro všechna opatření</vt:lpstr>
      <vt:lpstr>Společné podmínky pro všechna opatření</vt:lpstr>
      <vt:lpstr>Financování projektu</vt:lpstr>
      <vt:lpstr>Investiční výdaje</vt:lpstr>
      <vt:lpstr>Dotaci není možné poskytnout na:</vt:lpstr>
      <vt:lpstr>Povinné přílohy pro všechna opatření (Fiche)</vt:lpstr>
      <vt:lpstr>FICHE 1  - Investice do zemědělských podniků</vt:lpstr>
      <vt:lpstr>FICHE 1  - Investice do zemědělských podniků</vt:lpstr>
      <vt:lpstr>FICHE 1  - Investice do zemědělských podniků</vt:lpstr>
      <vt:lpstr>FICHE 1  - Investice do zemědělských podniků</vt:lpstr>
      <vt:lpstr>FICHE 1  - Investice do zemědělských podniků</vt:lpstr>
      <vt:lpstr>FICHE 4  – Podpora investic na založení nebo rozvoj nezemědělských činností  </vt:lpstr>
      <vt:lpstr>Kategorie podniků</vt:lpstr>
      <vt:lpstr>FICHE 4  – Podpora investic na založení nebo rozvoj nezemědělských činností </vt:lpstr>
      <vt:lpstr>FICHE 4  – Podpora investic na založení nebo rozvoj nezemědělských činností </vt:lpstr>
      <vt:lpstr>FICHE 4  – Podpora investic na založení nebo rozvoj nezemědělských činností </vt:lpstr>
      <vt:lpstr>FICHE 4  – Podpora investic na založení nebo rozvoj nezemědělských činností </vt:lpstr>
      <vt:lpstr>FICHE 4  – Podpora investic na založení nebo rozvoj nezemědělských činností </vt:lpstr>
      <vt:lpstr>FICHE 4  – Podpora investic na založení nebo rozvoj nezemědělských činností </vt:lpstr>
      <vt:lpstr>FICHE 4  – Podpora investic na založení nebo rozvoj nezemědělských činností </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FICHE 7 - Investice do lesnických technologií a zpracování lesnických produktů, jejich mobilizace a uvádění na trh</vt:lpstr>
      <vt:lpstr>Obecná ustanovení pro všechny žadatele </vt:lpstr>
      <vt:lpstr>Obecná ustanovení pro všechny žadatele </vt:lpstr>
      <vt:lpstr>Obecná ustanovení pro všechny žadatele </vt:lpstr>
      <vt:lpstr>Obecná ustanovení pro všechny žadatele </vt:lpstr>
      <vt:lpstr>Postup vytvoření a podání žádosti o dotaci </vt:lpstr>
      <vt:lpstr>Postup vytvoření a podání žádosti o dotaci </vt:lpstr>
      <vt:lpstr>Postup příjmu žádostí </vt:lpstr>
      <vt:lpstr>Doložení příloh k cenovému marketingu/výběrovému/zadávacímu řízení </vt:lpstr>
      <vt:lpstr>Důležité podklady a odkazy </vt:lpstr>
      <vt:lpstr>Před podáním Žádosti o dotaci přes Portál farmáře doporučujeme konzultaci s pracovníky 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Miloslav Kavka</dc:creator>
  <cp:lastModifiedBy>Miloslav Kavka</cp:lastModifiedBy>
  <cp:revision>91</cp:revision>
  <dcterms:created xsi:type="dcterms:W3CDTF">2018-07-09T10:07:36Z</dcterms:created>
  <dcterms:modified xsi:type="dcterms:W3CDTF">2020-05-07T14:40:25Z</dcterms:modified>
</cp:coreProperties>
</file>