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8" r:id="rId1"/>
  </p:sldMasterIdLst>
  <p:notesMasterIdLst>
    <p:notesMasterId r:id="rId45"/>
  </p:notesMasterIdLst>
  <p:sldIdLst>
    <p:sldId id="256" r:id="rId2"/>
    <p:sldId id="257" r:id="rId3"/>
    <p:sldId id="300" r:id="rId4"/>
    <p:sldId id="298" r:id="rId5"/>
    <p:sldId id="327" r:id="rId6"/>
    <p:sldId id="329" r:id="rId7"/>
    <p:sldId id="332" r:id="rId8"/>
    <p:sldId id="333" r:id="rId9"/>
    <p:sldId id="334" r:id="rId10"/>
    <p:sldId id="335" r:id="rId11"/>
    <p:sldId id="336" r:id="rId12"/>
    <p:sldId id="337" r:id="rId13"/>
    <p:sldId id="338" r:id="rId14"/>
    <p:sldId id="305" r:id="rId15"/>
    <p:sldId id="325" r:id="rId16"/>
    <p:sldId id="326" r:id="rId17"/>
    <p:sldId id="350" r:id="rId18"/>
    <p:sldId id="324" r:id="rId19"/>
    <p:sldId id="351" r:id="rId20"/>
    <p:sldId id="352" r:id="rId21"/>
    <p:sldId id="353" r:id="rId22"/>
    <p:sldId id="354" r:id="rId23"/>
    <p:sldId id="356" r:id="rId24"/>
    <p:sldId id="357" r:id="rId25"/>
    <p:sldId id="358" r:id="rId26"/>
    <p:sldId id="359" r:id="rId27"/>
    <p:sldId id="360" r:id="rId28"/>
    <p:sldId id="361" r:id="rId29"/>
    <p:sldId id="362" r:id="rId30"/>
    <p:sldId id="319" r:id="rId31"/>
    <p:sldId id="339" r:id="rId32"/>
    <p:sldId id="340" r:id="rId33"/>
    <p:sldId id="363" r:id="rId34"/>
    <p:sldId id="341" r:id="rId35"/>
    <p:sldId id="345" r:id="rId36"/>
    <p:sldId id="342" r:id="rId37"/>
    <p:sldId id="344" r:id="rId38"/>
    <p:sldId id="347" r:id="rId39"/>
    <p:sldId id="343" r:id="rId40"/>
    <p:sldId id="348" r:id="rId41"/>
    <p:sldId id="346" r:id="rId42"/>
    <p:sldId id="349" r:id="rId43"/>
    <p:sldId id="323" r:id="rId44"/>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loslav Kavka" initials="MK" lastIdx="2" clrIdx="0">
    <p:extLst>
      <p:ext uri="{19B8F6BF-5375-455C-9EA6-DF929625EA0E}">
        <p15:presenceInfo xmlns:p15="http://schemas.microsoft.com/office/powerpoint/2012/main" userId="Miloslav Kavk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CF6"/>
    <a:srgbClr val="E2FAEA"/>
    <a:srgbClr val="F5FDF8"/>
    <a:srgbClr val="EEFCF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67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4-27T17:46:16.667" idx="2">
    <p:pos x="10" y="10"/>
    <p:text/>
    <p:extLst>
      <p:ext uri="{C676402C-5697-4E1C-873F-D02D1690AC5C}">
        <p15:threadingInfo xmlns:p15="http://schemas.microsoft.com/office/powerpoint/2012/main" timeZoneBias="-1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1" y="0"/>
            <a:ext cx="2946347" cy="498215"/>
          </a:xfrm>
          <a:prstGeom prst="rect">
            <a:avLst/>
          </a:prstGeom>
        </p:spPr>
        <p:txBody>
          <a:bodyPr vert="horz" lIns="91321" tIns="45661" rIns="91321" bIns="45661" rtlCol="0"/>
          <a:lstStyle>
            <a:lvl1pPr algn="l">
              <a:defRPr sz="1200"/>
            </a:lvl1pPr>
          </a:lstStyle>
          <a:p>
            <a:endParaRPr lang="cs-CZ"/>
          </a:p>
        </p:txBody>
      </p:sp>
      <p:sp>
        <p:nvSpPr>
          <p:cNvPr id="3" name="Zástupný symbol pro datum 2"/>
          <p:cNvSpPr>
            <a:spLocks noGrp="1"/>
          </p:cNvSpPr>
          <p:nvPr>
            <p:ph type="dt" idx="1"/>
          </p:nvPr>
        </p:nvSpPr>
        <p:spPr>
          <a:xfrm>
            <a:off x="3851343" y="0"/>
            <a:ext cx="2946347" cy="498215"/>
          </a:xfrm>
          <a:prstGeom prst="rect">
            <a:avLst/>
          </a:prstGeom>
        </p:spPr>
        <p:txBody>
          <a:bodyPr vert="horz" lIns="91321" tIns="45661" rIns="91321" bIns="45661" rtlCol="0"/>
          <a:lstStyle>
            <a:lvl1pPr algn="r">
              <a:defRPr sz="1200"/>
            </a:lvl1pPr>
          </a:lstStyle>
          <a:p>
            <a:fld id="{082F3C2C-9BD3-4CEE-9B29-53C992E843CC}" type="datetimeFigureOut">
              <a:rPr lang="cs-CZ" smtClean="0"/>
              <a:t>06.05.2021</a:t>
            </a:fld>
            <a:endParaRPr lang="cs-CZ"/>
          </a:p>
        </p:txBody>
      </p:sp>
      <p:sp>
        <p:nvSpPr>
          <p:cNvPr id="4" name="Zástupný symbol pro obrázek snímku 3"/>
          <p:cNvSpPr>
            <a:spLocks noGrp="1" noRot="1" noChangeAspect="1"/>
          </p:cNvSpPr>
          <p:nvPr>
            <p:ph type="sldImg" idx="2"/>
          </p:nvPr>
        </p:nvSpPr>
        <p:spPr>
          <a:xfrm>
            <a:off x="420688" y="1241425"/>
            <a:ext cx="5957887" cy="3351213"/>
          </a:xfrm>
          <a:prstGeom prst="rect">
            <a:avLst/>
          </a:prstGeom>
          <a:noFill/>
          <a:ln w="12700">
            <a:solidFill>
              <a:prstClr val="black"/>
            </a:solidFill>
          </a:ln>
        </p:spPr>
        <p:txBody>
          <a:bodyPr vert="horz" lIns="91321" tIns="45661" rIns="91321" bIns="45661" rtlCol="0" anchor="ctr"/>
          <a:lstStyle/>
          <a:p>
            <a:endParaRPr lang="cs-CZ"/>
          </a:p>
        </p:txBody>
      </p:sp>
      <p:sp>
        <p:nvSpPr>
          <p:cNvPr id="5" name="Zástupný symbol pro poznámky 4"/>
          <p:cNvSpPr>
            <a:spLocks noGrp="1"/>
          </p:cNvSpPr>
          <p:nvPr>
            <p:ph type="body" sz="quarter" idx="3"/>
          </p:nvPr>
        </p:nvSpPr>
        <p:spPr>
          <a:xfrm>
            <a:off x="679927" y="4778723"/>
            <a:ext cx="5439410" cy="3909863"/>
          </a:xfrm>
          <a:prstGeom prst="rect">
            <a:avLst/>
          </a:prstGeom>
        </p:spPr>
        <p:txBody>
          <a:bodyPr vert="horz" lIns="91321" tIns="45661" rIns="91321" bIns="45661"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1" y="9431600"/>
            <a:ext cx="2946347" cy="498214"/>
          </a:xfrm>
          <a:prstGeom prst="rect">
            <a:avLst/>
          </a:prstGeom>
        </p:spPr>
        <p:txBody>
          <a:bodyPr vert="horz" lIns="91321" tIns="45661" rIns="91321" bIns="45661"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51343" y="9431600"/>
            <a:ext cx="2946347" cy="498214"/>
          </a:xfrm>
          <a:prstGeom prst="rect">
            <a:avLst/>
          </a:prstGeom>
        </p:spPr>
        <p:txBody>
          <a:bodyPr vert="horz" lIns="91321" tIns="45661" rIns="91321" bIns="45661" rtlCol="0" anchor="b"/>
          <a:lstStyle>
            <a:lvl1pPr algn="r">
              <a:defRPr sz="1200"/>
            </a:lvl1pPr>
          </a:lstStyle>
          <a:p>
            <a:fld id="{A8BE04E4-91D4-480F-BB71-E8E4A822E7F3}" type="slidenum">
              <a:rPr lang="cs-CZ" smtClean="0"/>
              <a:t>‹#›</a:t>
            </a:fld>
            <a:endParaRPr lang="cs-CZ"/>
          </a:p>
        </p:txBody>
      </p:sp>
    </p:spTree>
    <p:extLst>
      <p:ext uri="{BB962C8B-B14F-4D97-AF65-F5344CB8AC3E}">
        <p14:creationId xmlns:p14="http://schemas.microsoft.com/office/powerpoint/2010/main" val="20699322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cs-CZ"/>
              <a:t>Kliknutím lze upravit styl.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můžete upravit styl předlohy.</a:t>
            </a:r>
            <a:endParaRPr lang="en-US" dirty="0"/>
          </a:p>
        </p:txBody>
      </p:sp>
      <p:sp>
        <p:nvSpPr>
          <p:cNvPr id="4" name="Date Placeholder 3"/>
          <p:cNvSpPr>
            <a:spLocks noGrp="1"/>
          </p:cNvSpPr>
          <p:nvPr>
            <p:ph type="dt" sz="half" idx="10"/>
          </p:nvPr>
        </p:nvSpPr>
        <p:spPr/>
        <p:txBody>
          <a:bodyPr/>
          <a:lstStyle/>
          <a:p>
            <a:fld id="{E44B22DB-8313-4BD3-9C82-F9171FD6FE7C}" type="datetime1">
              <a:rPr lang="cs-CZ" smtClean="0"/>
              <a:t>06.05.2021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2B3C656-15CD-496E-B9B7-729279219885}" type="slidenum">
              <a:rPr lang="cs-CZ" smtClean="0"/>
              <a:t>‹#›</a:t>
            </a:fld>
            <a:endParaRPr lang="cs-CZ"/>
          </a:p>
        </p:txBody>
      </p:sp>
    </p:spTree>
    <p:extLst>
      <p:ext uri="{BB962C8B-B14F-4D97-AF65-F5344CB8AC3E}">
        <p14:creationId xmlns:p14="http://schemas.microsoft.com/office/powerpoint/2010/main" val="37756793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Název a popisek">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A57BF126-134A-4A2E-880D-9775D898E1DB}" type="datetime1">
              <a:rPr lang="cs-CZ" smtClean="0"/>
              <a:t>06.05.2021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2B3C656-15CD-496E-B9B7-729279219885}" type="slidenum">
              <a:rPr lang="cs-CZ" smtClean="0"/>
              <a:t>‹#›</a:t>
            </a:fld>
            <a:endParaRPr lang="cs-CZ"/>
          </a:p>
        </p:txBody>
      </p:sp>
    </p:spTree>
    <p:extLst>
      <p:ext uri="{BB962C8B-B14F-4D97-AF65-F5344CB8AC3E}">
        <p14:creationId xmlns:p14="http://schemas.microsoft.com/office/powerpoint/2010/main" val="2154403529"/>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ce s popiskem">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A57BF126-134A-4A2E-880D-9775D898E1DB}" type="datetime1">
              <a:rPr lang="cs-CZ" smtClean="0"/>
              <a:t>06.05.2021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2B3C656-15CD-496E-B9B7-729279219885}" type="slidenum">
              <a:rPr lang="cs-CZ" smtClean="0"/>
              <a:t>‹#›</a:t>
            </a:fld>
            <a:endParaRPr lang="cs-CZ"/>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34893388"/>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Jmenovka">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A57BF126-134A-4A2E-880D-9775D898E1DB}" type="datetime1">
              <a:rPr lang="cs-CZ" smtClean="0"/>
              <a:t>06.05.2021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2B3C656-15CD-496E-B9B7-729279219885}" type="slidenum">
              <a:rPr lang="cs-CZ" smtClean="0"/>
              <a:t>‹#›</a:t>
            </a:fld>
            <a:endParaRPr lang="cs-CZ"/>
          </a:p>
        </p:txBody>
      </p:sp>
    </p:spTree>
    <p:extLst>
      <p:ext uri="{BB962C8B-B14F-4D97-AF65-F5344CB8AC3E}">
        <p14:creationId xmlns:p14="http://schemas.microsoft.com/office/powerpoint/2010/main" val="203880675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Jmenovka s citací">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A57BF126-134A-4A2E-880D-9775D898E1DB}" type="datetime1">
              <a:rPr lang="cs-CZ" smtClean="0"/>
              <a:t>06.05.2021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2B3C656-15CD-496E-B9B7-729279219885}" type="slidenum">
              <a:rPr lang="cs-CZ" smtClean="0"/>
              <a:t>‹#›</a:t>
            </a:fld>
            <a:endParaRPr lang="cs-CZ"/>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9587012"/>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Pravda nebo nepravda">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cs-CZ"/>
              <a:t>Kliknutím lze upravit styl.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cs-CZ"/>
              <a:t>Upravte styly předlohy textu.</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A57BF126-134A-4A2E-880D-9775D898E1DB}" type="datetime1">
              <a:rPr lang="cs-CZ" smtClean="0"/>
              <a:t>06.05.2021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2B3C656-15CD-496E-B9B7-729279219885}" type="slidenum">
              <a:rPr lang="cs-CZ" smtClean="0"/>
              <a:t>‹#›</a:t>
            </a:fld>
            <a:endParaRPr lang="cs-CZ"/>
          </a:p>
        </p:txBody>
      </p:sp>
    </p:spTree>
    <p:extLst>
      <p:ext uri="{BB962C8B-B14F-4D97-AF65-F5344CB8AC3E}">
        <p14:creationId xmlns:p14="http://schemas.microsoft.com/office/powerpoint/2010/main" val="2282433077"/>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7120DC6B-A94A-4375-8908-49596CAB97DF}" type="datetime1">
              <a:rPr lang="cs-CZ" smtClean="0"/>
              <a:t>06.05.2021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2B3C656-15CD-496E-B9B7-729279219885}" type="slidenum">
              <a:rPr lang="cs-CZ" smtClean="0"/>
              <a:t>‹#›</a:t>
            </a:fld>
            <a:endParaRPr lang="cs-CZ"/>
          </a:p>
        </p:txBody>
      </p:sp>
    </p:spTree>
    <p:extLst>
      <p:ext uri="{BB962C8B-B14F-4D97-AF65-F5344CB8AC3E}">
        <p14:creationId xmlns:p14="http://schemas.microsoft.com/office/powerpoint/2010/main" val="18911080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cs-CZ"/>
              <a:t>Kliknutím lze upravit styl.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0EE32B9D-F3CE-489C-9F78-9BD4AA6CA604}" type="datetime1">
              <a:rPr lang="cs-CZ" smtClean="0"/>
              <a:t>06.05.2021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2B3C656-15CD-496E-B9B7-729279219885}" type="slidenum">
              <a:rPr lang="cs-CZ" smtClean="0"/>
              <a:t>‹#›</a:t>
            </a:fld>
            <a:endParaRPr lang="cs-CZ"/>
          </a:p>
        </p:txBody>
      </p:sp>
    </p:spTree>
    <p:extLst>
      <p:ext uri="{BB962C8B-B14F-4D97-AF65-F5344CB8AC3E}">
        <p14:creationId xmlns:p14="http://schemas.microsoft.com/office/powerpoint/2010/main" val="26202446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A57BF126-134A-4A2E-880D-9775D898E1DB}" type="datetime1">
              <a:rPr lang="cs-CZ" smtClean="0"/>
              <a:t>06.05.2021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2B3C656-15CD-496E-B9B7-729279219885}" type="slidenum">
              <a:rPr lang="cs-CZ" smtClean="0"/>
              <a:t>‹#›</a:t>
            </a:fld>
            <a:endParaRPr lang="cs-CZ"/>
          </a:p>
        </p:txBody>
      </p:sp>
    </p:spTree>
    <p:extLst>
      <p:ext uri="{BB962C8B-B14F-4D97-AF65-F5344CB8AC3E}">
        <p14:creationId xmlns:p14="http://schemas.microsoft.com/office/powerpoint/2010/main" val="3115351452"/>
      </p:ext>
    </p:extLst>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cs-CZ"/>
              <a:t>Kliknutím lze upravit styl.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p:txBody>
          <a:bodyPr/>
          <a:lstStyle/>
          <a:p>
            <a:fld id="{A8A6556D-ACC2-4801-B0B7-44C3BDBFAE75}" type="datetime1">
              <a:rPr lang="cs-CZ" smtClean="0"/>
              <a:t>06.05.2021</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F2B3C656-15CD-496E-B9B7-729279219885}" type="slidenum">
              <a:rPr lang="cs-CZ" smtClean="0"/>
              <a:t>‹#›</a:t>
            </a:fld>
            <a:endParaRPr lang="cs-CZ"/>
          </a:p>
        </p:txBody>
      </p:sp>
    </p:spTree>
    <p:extLst>
      <p:ext uri="{BB962C8B-B14F-4D97-AF65-F5344CB8AC3E}">
        <p14:creationId xmlns:p14="http://schemas.microsoft.com/office/powerpoint/2010/main" val="8479302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01C0ECF9-59CC-420A-BFBE-FF2914DB6CAD}" type="datetime1">
              <a:rPr lang="cs-CZ" smtClean="0"/>
              <a:t>06.05.2021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F2B3C656-15CD-496E-B9B7-729279219885}" type="slidenum">
              <a:rPr lang="cs-CZ" smtClean="0"/>
              <a:t>‹#›</a:t>
            </a:fld>
            <a:endParaRPr lang="cs-CZ"/>
          </a:p>
        </p:txBody>
      </p:sp>
    </p:spTree>
    <p:extLst>
      <p:ext uri="{BB962C8B-B14F-4D97-AF65-F5344CB8AC3E}">
        <p14:creationId xmlns:p14="http://schemas.microsoft.com/office/powerpoint/2010/main" val="8849598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226CFD7-EFD2-4CC3-8AC5-1035A3173529}" type="datetime1">
              <a:rPr lang="cs-CZ" smtClean="0"/>
              <a:t>06.05.2021</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F2B3C656-15CD-496E-B9B7-729279219885}" type="slidenum">
              <a:rPr lang="cs-CZ" smtClean="0"/>
              <a:t>‹#›</a:t>
            </a:fld>
            <a:endParaRPr lang="cs-CZ"/>
          </a:p>
        </p:txBody>
      </p:sp>
    </p:spTree>
    <p:extLst>
      <p:ext uri="{BB962C8B-B14F-4D97-AF65-F5344CB8AC3E}">
        <p14:creationId xmlns:p14="http://schemas.microsoft.com/office/powerpoint/2010/main" val="17978436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36BFE7D8-65D6-4072-8E05-B5DCA47E30A9}" type="datetime1">
              <a:rPr lang="cs-CZ" smtClean="0"/>
              <a:t>06.05.2021</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F2B3C656-15CD-496E-B9B7-729279219885}" type="slidenum">
              <a:rPr lang="cs-CZ" smtClean="0"/>
              <a:t>‹#›</a:t>
            </a:fld>
            <a:endParaRPr lang="cs-CZ"/>
          </a:p>
        </p:txBody>
      </p:sp>
    </p:spTree>
    <p:extLst>
      <p:ext uri="{BB962C8B-B14F-4D97-AF65-F5344CB8AC3E}">
        <p14:creationId xmlns:p14="http://schemas.microsoft.com/office/powerpoint/2010/main" val="2513887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9FE8D6-26A4-4248-A188-319A22F4218C}" type="datetime1">
              <a:rPr lang="cs-CZ" smtClean="0"/>
              <a:t>06.05.2021</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F2B3C656-15CD-496E-B9B7-729279219885}" type="slidenum">
              <a:rPr lang="cs-CZ" smtClean="0"/>
              <a:t>‹#›</a:t>
            </a:fld>
            <a:endParaRPr lang="cs-CZ"/>
          </a:p>
        </p:txBody>
      </p:sp>
    </p:spTree>
    <p:extLst>
      <p:ext uri="{BB962C8B-B14F-4D97-AF65-F5344CB8AC3E}">
        <p14:creationId xmlns:p14="http://schemas.microsoft.com/office/powerpoint/2010/main" val="1831216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cs-CZ"/>
              <a:t>Kliknutím lze upravit styl.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cs-CZ"/>
              <a:t>Upravte styly předlohy textu.</a:t>
            </a:r>
          </a:p>
        </p:txBody>
      </p:sp>
      <p:sp>
        <p:nvSpPr>
          <p:cNvPr id="5" name="Date Placeholder 4"/>
          <p:cNvSpPr>
            <a:spLocks noGrp="1"/>
          </p:cNvSpPr>
          <p:nvPr>
            <p:ph type="dt" sz="half" idx="10"/>
          </p:nvPr>
        </p:nvSpPr>
        <p:spPr/>
        <p:txBody>
          <a:bodyPr/>
          <a:lstStyle/>
          <a:p>
            <a:fld id="{9B1C2D20-F223-49E0-B712-13DC3A10A71A}" type="datetime1">
              <a:rPr lang="cs-CZ" smtClean="0"/>
              <a:t>06.05.2021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F2B3C656-15CD-496E-B9B7-729279219885}" type="slidenum">
              <a:rPr lang="cs-CZ" smtClean="0"/>
              <a:t>‹#›</a:t>
            </a:fld>
            <a:endParaRPr lang="cs-CZ"/>
          </a:p>
        </p:txBody>
      </p:sp>
    </p:spTree>
    <p:extLst>
      <p:ext uri="{BB962C8B-B14F-4D97-AF65-F5344CB8AC3E}">
        <p14:creationId xmlns:p14="http://schemas.microsoft.com/office/powerpoint/2010/main" val="11708002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cs-CZ"/>
              <a:t>Kliknutím lze upravit styl.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a:t>Kliknutím na ikonu přidáte obrázek.</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Date Placeholder 4"/>
          <p:cNvSpPr>
            <a:spLocks noGrp="1"/>
          </p:cNvSpPr>
          <p:nvPr>
            <p:ph type="dt" sz="half" idx="10"/>
          </p:nvPr>
        </p:nvSpPr>
        <p:spPr/>
        <p:txBody>
          <a:bodyPr/>
          <a:lstStyle/>
          <a:p>
            <a:fld id="{8BF98012-6344-4A15-94F5-65DC3B48DC07}" type="datetime1">
              <a:rPr lang="cs-CZ" smtClean="0"/>
              <a:t>06.05.2021</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F2B3C656-15CD-496E-B9B7-729279219885}" type="slidenum">
              <a:rPr lang="cs-CZ" smtClean="0"/>
              <a:t>‹#›</a:t>
            </a:fld>
            <a:endParaRPr lang="cs-CZ"/>
          </a:p>
        </p:txBody>
      </p:sp>
    </p:spTree>
    <p:extLst>
      <p:ext uri="{BB962C8B-B14F-4D97-AF65-F5344CB8AC3E}">
        <p14:creationId xmlns:p14="http://schemas.microsoft.com/office/powerpoint/2010/main" val="25452478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A57BF126-134A-4A2E-880D-9775D898E1DB}" type="datetime1">
              <a:rPr lang="cs-CZ" smtClean="0"/>
              <a:t>06.05.2021</a:t>
            </a:fld>
            <a:endParaRPr lang="cs-CZ"/>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cs-CZ"/>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2B3C656-15CD-496E-B9B7-729279219885}" type="slidenum">
              <a:rPr lang="cs-CZ" smtClean="0"/>
              <a:t>‹#›</a:t>
            </a:fld>
            <a:endParaRPr lang="cs-CZ"/>
          </a:p>
        </p:txBody>
      </p:sp>
    </p:spTree>
    <p:extLst>
      <p:ext uri="{BB962C8B-B14F-4D97-AF65-F5344CB8AC3E}">
        <p14:creationId xmlns:p14="http://schemas.microsoft.com/office/powerpoint/2010/main" val="3500934420"/>
      </p:ext>
    </p:extLst>
  </p:cSld>
  <p:clrMap bg1="lt1" tx1="dk1" bg2="lt2" tx2="dk2" accent1="accent1" accent2="accent2" accent3="accent3" accent4="accent4" accent5="accent5" accent6="accent6" hlink="hlink" folHlink="folHlink"/>
  <p:sldLayoutIdLst>
    <p:sldLayoutId id="2147483759" r:id="rId1"/>
    <p:sldLayoutId id="2147483760" r:id="rId2"/>
    <p:sldLayoutId id="2147483761" r:id="rId3"/>
    <p:sldLayoutId id="2147483762" r:id="rId4"/>
    <p:sldLayoutId id="2147483763" r:id="rId5"/>
    <p:sldLayoutId id="2147483764" r:id="rId6"/>
    <p:sldLayoutId id="2147483765" r:id="rId7"/>
    <p:sldLayoutId id="2147483766" r:id="rId8"/>
    <p:sldLayoutId id="2147483767" r:id="rId9"/>
    <p:sldLayoutId id="2147483768" r:id="rId10"/>
    <p:sldLayoutId id="2147483769" r:id="rId11"/>
    <p:sldLayoutId id="2147483770" r:id="rId12"/>
    <p:sldLayoutId id="2147483771" r:id="rId13"/>
    <p:sldLayoutId id="2147483772" r:id="rId14"/>
    <p:sldLayoutId id="2147483773" r:id="rId15"/>
    <p:sldLayoutId id="2147483774" r:id="rId16"/>
  </p:sldLayoutIdLs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F9CD9AE-3F66-4CE6-A5D8-C22317F4B501}"/>
              </a:ext>
            </a:extLst>
          </p:cNvPr>
          <p:cNvSpPr>
            <a:spLocks noGrp="1"/>
          </p:cNvSpPr>
          <p:nvPr>
            <p:ph type="ctrTitle"/>
          </p:nvPr>
        </p:nvSpPr>
        <p:spPr>
          <a:xfrm>
            <a:off x="1029025" y="2514513"/>
            <a:ext cx="8723019" cy="1828974"/>
          </a:xfrm>
        </p:spPr>
        <p:txBody>
          <a:bodyPr/>
          <a:lstStyle/>
          <a:p>
            <a:pPr algn="ctr"/>
            <a:r>
              <a:rPr lang="cs-CZ" sz="3200" dirty="0"/>
              <a:t>KOMUNITNÍ PROJEDNÁNÍ</a:t>
            </a:r>
            <a:br>
              <a:rPr lang="cs-CZ" sz="3200" dirty="0"/>
            </a:br>
            <a:br>
              <a:rPr lang="cs-CZ" sz="3200" dirty="0"/>
            </a:br>
            <a:r>
              <a:rPr lang="cs-CZ" sz="3200" dirty="0"/>
              <a:t>ROZVOJOVÝCH POTŘEB ÚZEMÍ</a:t>
            </a:r>
            <a:br>
              <a:rPr lang="cs-CZ" sz="3200" dirty="0"/>
            </a:br>
            <a:r>
              <a:rPr lang="cs-CZ" sz="3200" dirty="0"/>
              <a:t>a</a:t>
            </a:r>
            <a:br>
              <a:rPr lang="cs-CZ" sz="3200" dirty="0"/>
            </a:br>
            <a:r>
              <a:rPr lang="cs-CZ" sz="3200" dirty="0"/>
              <a:t>STRATEGIE</a:t>
            </a:r>
            <a:br>
              <a:rPr lang="cs-CZ" sz="3200" dirty="0"/>
            </a:br>
            <a:br>
              <a:rPr lang="cs-CZ" sz="2800" dirty="0"/>
            </a:br>
            <a:r>
              <a:rPr lang="cs-CZ" sz="2800" dirty="0"/>
              <a:t>Místní akční skupiny Brána Brněnska, z.s.</a:t>
            </a:r>
          </a:p>
        </p:txBody>
      </p:sp>
      <p:sp>
        <p:nvSpPr>
          <p:cNvPr id="3" name="Podnadpis 2">
            <a:extLst>
              <a:ext uri="{FF2B5EF4-FFF2-40B4-BE49-F238E27FC236}">
                <a16:creationId xmlns:a16="http://schemas.microsoft.com/office/drawing/2014/main" id="{27827A40-4612-4CBE-A189-2CC1C4F166F9}"/>
              </a:ext>
            </a:extLst>
          </p:cNvPr>
          <p:cNvSpPr>
            <a:spLocks noGrp="1"/>
          </p:cNvSpPr>
          <p:nvPr>
            <p:ph type="subTitle" idx="1"/>
          </p:nvPr>
        </p:nvSpPr>
        <p:spPr>
          <a:xfrm>
            <a:off x="1569211" y="4563163"/>
            <a:ext cx="7766936" cy="984738"/>
          </a:xfrm>
        </p:spPr>
        <p:txBody>
          <a:bodyPr>
            <a:normAutofit fontScale="92500" lnSpcReduction="10000"/>
          </a:bodyPr>
          <a:lstStyle/>
          <a:p>
            <a:pPr algn="ctr"/>
            <a:r>
              <a:rPr lang="cs-CZ" sz="2800" dirty="0"/>
              <a:t>pro období 2021 – 2027</a:t>
            </a:r>
          </a:p>
          <a:p>
            <a:pPr algn="ctr"/>
            <a:r>
              <a:rPr lang="cs-CZ" sz="2800" dirty="0"/>
              <a:t>6.5.2021</a:t>
            </a:r>
          </a:p>
        </p:txBody>
      </p:sp>
      <p:sp>
        <p:nvSpPr>
          <p:cNvPr id="5" name="Zástupný symbol pro číslo snímku 4">
            <a:extLst>
              <a:ext uri="{FF2B5EF4-FFF2-40B4-BE49-F238E27FC236}">
                <a16:creationId xmlns:a16="http://schemas.microsoft.com/office/drawing/2014/main" id="{43BE69E4-DAE4-4EF9-A845-79C7527C3255}"/>
              </a:ext>
            </a:extLst>
          </p:cNvPr>
          <p:cNvSpPr>
            <a:spLocks noGrp="1"/>
          </p:cNvSpPr>
          <p:nvPr>
            <p:ph type="sldNum" sz="quarter" idx="12"/>
          </p:nvPr>
        </p:nvSpPr>
        <p:spPr/>
        <p:txBody>
          <a:bodyPr/>
          <a:lstStyle/>
          <a:p>
            <a:fld id="{F2B3C656-15CD-496E-B9B7-729279219885}" type="slidenum">
              <a:rPr lang="cs-CZ" smtClean="0"/>
              <a:t>1</a:t>
            </a:fld>
            <a:endParaRPr lang="cs-CZ" dirty="0"/>
          </a:p>
        </p:txBody>
      </p:sp>
      <p:pic>
        <p:nvPicPr>
          <p:cNvPr id="6" name="Obrázek 5">
            <a:extLst>
              <a:ext uri="{FF2B5EF4-FFF2-40B4-BE49-F238E27FC236}">
                <a16:creationId xmlns:a16="http://schemas.microsoft.com/office/drawing/2014/main" id="{101E9EBA-9417-4E45-AB54-908AB9011DB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8506" y="5767578"/>
            <a:ext cx="6541479" cy="1000019"/>
          </a:xfrm>
          <a:prstGeom prst="rect">
            <a:avLst/>
          </a:prstGeom>
        </p:spPr>
      </p:pic>
    </p:spTree>
    <p:extLst>
      <p:ext uri="{BB962C8B-B14F-4D97-AF65-F5344CB8AC3E}">
        <p14:creationId xmlns:p14="http://schemas.microsoft.com/office/powerpoint/2010/main" val="34029770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85C90D-CF97-4538-9456-CAA63B02110D}"/>
              </a:ext>
            </a:extLst>
          </p:cNvPr>
          <p:cNvSpPr>
            <a:spLocks noGrp="1"/>
          </p:cNvSpPr>
          <p:nvPr>
            <p:ph type="title"/>
          </p:nvPr>
        </p:nvSpPr>
        <p:spPr>
          <a:xfrm>
            <a:off x="677334" y="609600"/>
            <a:ext cx="8596668" cy="689101"/>
          </a:xfrm>
        </p:spPr>
        <p:txBody>
          <a:bodyPr>
            <a:normAutofit/>
          </a:bodyPr>
          <a:lstStyle/>
          <a:p>
            <a:r>
              <a:rPr lang="cs-CZ" sz="2400" dirty="0">
                <a:latin typeface="Calibri" panose="020F0502020204030204" pitchFamily="34" charset="0"/>
                <a:cs typeface="Calibri" panose="020F0502020204030204" pitchFamily="34" charset="0"/>
              </a:rPr>
              <a:t>Současná situace – stručná socio-ekonomická analýza</a:t>
            </a:r>
          </a:p>
        </p:txBody>
      </p:sp>
      <p:sp>
        <p:nvSpPr>
          <p:cNvPr id="3" name="Zástupný obsah 2">
            <a:extLst>
              <a:ext uri="{FF2B5EF4-FFF2-40B4-BE49-F238E27FC236}">
                <a16:creationId xmlns:a16="http://schemas.microsoft.com/office/drawing/2014/main" id="{47B847AA-05FA-4BA7-AC3F-67B552C86B41}"/>
              </a:ext>
            </a:extLst>
          </p:cNvPr>
          <p:cNvSpPr>
            <a:spLocks noGrp="1"/>
          </p:cNvSpPr>
          <p:nvPr>
            <p:ph idx="1"/>
          </p:nvPr>
        </p:nvSpPr>
        <p:spPr>
          <a:xfrm>
            <a:off x="677334" y="1298702"/>
            <a:ext cx="8596668" cy="4260598"/>
          </a:xfrm>
        </p:spPr>
        <p:txBody>
          <a:bodyPr>
            <a:normAutofit fontScale="77500" lnSpcReduction="20000"/>
          </a:bodyPr>
          <a:lstStyle/>
          <a:p>
            <a:pPr marL="0" indent="0">
              <a:buNone/>
            </a:pPr>
            <a:r>
              <a:rPr lang="cs-CZ" b="1" dirty="0">
                <a:latin typeface="Calibri" panose="020F0502020204030204" pitchFamily="34" charset="0"/>
                <a:cs typeface="Calibri" panose="020F0502020204030204" pitchFamily="34" charset="0"/>
              </a:rPr>
              <a:t>Životní prostředí</a:t>
            </a:r>
          </a:p>
          <a:p>
            <a:pPr algn="just">
              <a:lnSpc>
                <a:spcPct val="115000"/>
              </a:lnSpc>
              <a:spcBef>
                <a:spcPts val="600"/>
              </a:spcBef>
              <a:spcAft>
                <a:spcPts val="600"/>
              </a:spcAft>
            </a:pPr>
            <a:r>
              <a:rPr lang="cs-CZ" sz="18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Pestré přírodní podmínky a příznivé klima vytváří dobré podmínky pro diverzifikaci zemědělství a lesního hospodářství, jsou příznivé pro bydlení i rekreaci. Kaňony řek a rozsáhlé lesní komplexy lákají k pěším i cyklistickým výletům, chataření, trampování a ekoturistice, viniční krajina na jihu území je vhodná pro vinařskou turistiku. Na severu území jsou vhodné podmínky pro rozvoj bramborářství, pícninářství a pastevního chovu dobytka.</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600"/>
              </a:spcAft>
            </a:pPr>
            <a:r>
              <a:rPr lang="cs-CZ" b="1" dirty="0">
                <a:solidFill>
                  <a:srgbClr val="0070C0"/>
                </a:solidFill>
                <a:latin typeface="Calibri" panose="020F0502020204030204" pitchFamily="34" charset="0"/>
                <a:ea typeface="Calibri" panose="020F0502020204030204" pitchFamily="34" charset="0"/>
                <a:cs typeface="Arial" panose="020B0604020202020204" pitchFamily="34" charset="0"/>
              </a:rPr>
              <a:t>P</a:t>
            </a:r>
            <a:r>
              <a:rPr lang="cs-CZ" sz="18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řevažuje krajina intenzivně využívaná  zemědělskou velkovýrobou, převážně upravená do velkých celků orné půdy ohrožených vodní a místy i větrnou erozí. Často je obtížně průchodná následkem likvidace řady původních polních cest. </a:t>
            </a:r>
          </a:p>
          <a:p>
            <a:pPr algn="just">
              <a:lnSpc>
                <a:spcPct val="115000"/>
              </a:lnSpc>
              <a:spcBef>
                <a:spcPts val="600"/>
              </a:spcBef>
              <a:spcAft>
                <a:spcPts val="600"/>
              </a:spcAft>
            </a:pPr>
            <a:r>
              <a:rPr lang="cs-CZ" sz="18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Komplexní obnova krajinných struktur je nezbytným předpokladem vytváření zdravého životního prostředí. </a:t>
            </a:r>
          </a:p>
          <a:p>
            <a:pPr algn="just">
              <a:lnSpc>
                <a:spcPct val="115000"/>
              </a:lnSpc>
              <a:spcBef>
                <a:spcPts val="600"/>
              </a:spcBef>
              <a:spcAft>
                <a:spcPts val="600"/>
              </a:spcAft>
            </a:pPr>
            <a:r>
              <a:rPr lang="cs-CZ" sz="18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Velká část zemědělsky obhospodařovaných pozemků na území MAS je ohrožena suchem a erozí. Významná je i hrozba povodní, kterou se rada obcí snaží řešit. </a:t>
            </a:r>
          </a:p>
          <a:p>
            <a:pPr algn="just">
              <a:lnSpc>
                <a:spcPct val="115000"/>
              </a:lnSpc>
              <a:spcBef>
                <a:spcPts val="600"/>
              </a:spcBef>
              <a:spcAft>
                <a:spcPts val="600"/>
              </a:spcAft>
            </a:pPr>
            <a:r>
              <a:rPr lang="cs-CZ" sz="18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Zadržování vody v krajině a adaptace na klimatickou změnu se ukazuje jako nezbytnost.</a:t>
            </a:r>
          </a:p>
          <a:p>
            <a:pPr algn="just">
              <a:lnSpc>
                <a:spcPct val="115000"/>
              </a:lnSpc>
              <a:spcBef>
                <a:spcPts val="600"/>
              </a:spcBef>
              <a:spcAft>
                <a:spcPts val="600"/>
              </a:spcAft>
            </a:pPr>
            <a:r>
              <a:rPr lang="cs-CZ" sz="18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Výsadby zeleně ve volné krajině se často potýkají s problémem nedořešeného vlastnictví pozemků a nedostatkem financí. Zásadním způsobem řešení jsou komplexní pozemkové úpravy.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Bef>
                <a:spcPts val="600"/>
              </a:spcBef>
              <a:spcAft>
                <a:spcPts val="600"/>
              </a:spcAft>
              <a:buNone/>
              <a:tabLst>
                <a:tab pos="630555" algn="l"/>
              </a:tabLs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600"/>
              </a:spcAft>
              <a:buFont typeface="Arial" panose="020B0604020202020204" pitchFamily="34" charset="0"/>
              <a:buChar char="•"/>
            </a:pPr>
            <a:endParaRPr lang="cs-CZ" sz="2000" dirty="0"/>
          </a:p>
          <a:p>
            <a:pPr marL="0" indent="0">
              <a:buNone/>
            </a:pPr>
            <a:endParaRPr lang="cs-CZ" sz="1000" dirty="0"/>
          </a:p>
        </p:txBody>
      </p:sp>
      <p:sp>
        <p:nvSpPr>
          <p:cNvPr id="4" name="Zástupný symbol pro zápatí 3">
            <a:extLst>
              <a:ext uri="{FF2B5EF4-FFF2-40B4-BE49-F238E27FC236}">
                <a16:creationId xmlns:a16="http://schemas.microsoft.com/office/drawing/2014/main" id="{A62E30D2-1E17-4BDF-BE31-1B044E60616A}"/>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BF87A347-4C8E-441B-BEC0-ED2D76A3BDDA}"/>
              </a:ext>
            </a:extLst>
          </p:cNvPr>
          <p:cNvSpPr>
            <a:spLocks noGrp="1"/>
          </p:cNvSpPr>
          <p:nvPr>
            <p:ph type="sldNum" sz="quarter" idx="12"/>
          </p:nvPr>
        </p:nvSpPr>
        <p:spPr/>
        <p:txBody>
          <a:bodyPr/>
          <a:lstStyle/>
          <a:p>
            <a:fld id="{F2B3C656-15CD-496E-B9B7-729279219885}" type="slidenum">
              <a:rPr lang="cs-CZ" smtClean="0"/>
              <a:t>10</a:t>
            </a:fld>
            <a:endParaRPr lang="cs-CZ"/>
          </a:p>
        </p:txBody>
      </p:sp>
      <p:pic>
        <p:nvPicPr>
          <p:cNvPr id="6" name="Obrázek 5">
            <a:extLst>
              <a:ext uri="{FF2B5EF4-FFF2-40B4-BE49-F238E27FC236}">
                <a16:creationId xmlns:a16="http://schemas.microsoft.com/office/drawing/2014/main" id="{2FC4F50F-EDBB-4693-A4ED-4BFF56A0FD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9418" y="6180017"/>
            <a:ext cx="4329723" cy="661900"/>
          </a:xfrm>
          <a:prstGeom prst="rect">
            <a:avLst/>
          </a:prstGeom>
        </p:spPr>
      </p:pic>
    </p:spTree>
    <p:extLst>
      <p:ext uri="{BB962C8B-B14F-4D97-AF65-F5344CB8AC3E}">
        <p14:creationId xmlns:p14="http://schemas.microsoft.com/office/powerpoint/2010/main" val="37098039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85C90D-CF97-4538-9456-CAA63B02110D}"/>
              </a:ext>
            </a:extLst>
          </p:cNvPr>
          <p:cNvSpPr>
            <a:spLocks noGrp="1"/>
          </p:cNvSpPr>
          <p:nvPr>
            <p:ph type="title"/>
          </p:nvPr>
        </p:nvSpPr>
        <p:spPr>
          <a:xfrm>
            <a:off x="677334" y="609600"/>
            <a:ext cx="8596668" cy="689101"/>
          </a:xfrm>
        </p:spPr>
        <p:txBody>
          <a:bodyPr>
            <a:normAutofit/>
          </a:bodyPr>
          <a:lstStyle/>
          <a:p>
            <a:r>
              <a:rPr lang="cs-CZ" sz="2400" dirty="0">
                <a:latin typeface="Calibri" panose="020F0502020204030204" pitchFamily="34" charset="0"/>
                <a:cs typeface="Calibri" panose="020F0502020204030204" pitchFamily="34" charset="0"/>
              </a:rPr>
              <a:t>Současná situace – stručná socio-ekonomická analýza</a:t>
            </a:r>
          </a:p>
        </p:txBody>
      </p:sp>
      <p:sp>
        <p:nvSpPr>
          <p:cNvPr id="3" name="Zástupný obsah 2">
            <a:extLst>
              <a:ext uri="{FF2B5EF4-FFF2-40B4-BE49-F238E27FC236}">
                <a16:creationId xmlns:a16="http://schemas.microsoft.com/office/drawing/2014/main" id="{47B847AA-05FA-4BA7-AC3F-67B552C86B41}"/>
              </a:ext>
            </a:extLst>
          </p:cNvPr>
          <p:cNvSpPr>
            <a:spLocks noGrp="1"/>
          </p:cNvSpPr>
          <p:nvPr>
            <p:ph idx="1"/>
          </p:nvPr>
        </p:nvSpPr>
        <p:spPr>
          <a:xfrm>
            <a:off x="677334" y="1298702"/>
            <a:ext cx="8596668" cy="4260598"/>
          </a:xfrm>
        </p:spPr>
        <p:txBody>
          <a:bodyPr>
            <a:normAutofit/>
          </a:bodyPr>
          <a:lstStyle/>
          <a:p>
            <a:pPr marL="0" indent="0">
              <a:buNone/>
            </a:pPr>
            <a:r>
              <a:rPr lang="cs-CZ" b="1" dirty="0">
                <a:latin typeface="Calibri" panose="020F0502020204030204" pitchFamily="34" charset="0"/>
                <a:cs typeface="Calibri" panose="020F0502020204030204" pitchFamily="34" charset="0"/>
              </a:rPr>
              <a:t>Životní prostředí</a:t>
            </a:r>
          </a:p>
          <a:p>
            <a:r>
              <a:rPr lang="cs-CZ" sz="18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Na části  území se nachází řada maloplošných chráněných území a přírodních parků. </a:t>
            </a:r>
            <a:r>
              <a:rPr lang="cs-CZ" b="1" dirty="0">
                <a:solidFill>
                  <a:srgbClr val="0070C0"/>
                </a:solidFill>
                <a:latin typeface="Calibri" panose="020F0502020204030204" pitchFamily="34" charset="0"/>
                <a:ea typeface="Calibri" panose="020F0502020204030204" pitchFamily="34" charset="0"/>
                <a:cs typeface="Arial" panose="020B0604020202020204" pitchFamily="34" charset="0"/>
              </a:rPr>
              <a:t>Je zde potřeba rozvoje </a:t>
            </a:r>
            <a:r>
              <a:rPr lang="cs-CZ" sz="18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návštěvnické infrastruktury a vhodná míra propagace těchto cenných území.</a:t>
            </a:r>
          </a:p>
          <a:p>
            <a:r>
              <a:rPr lang="cs-CZ" sz="18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Kvalitu ovzduší ovlivňují zejména emise z lokálních topenišť, z dopravy, z výrobních podniků včetně  průmyslových areálů města Brna.</a:t>
            </a:r>
          </a:p>
          <a:p>
            <a:pPr marL="0" indent="0" algn="just">
              <a:lnSpc>
                <a:spcPct val="115000"/>
              </a:lnSpc>
              <a:spcBef>
                <a:spcPts val="600"/>
              </a:spcBef>
              <a:spcAft>
                <a:spcPts val="600"/>
              </a:spcAft>
              <a:buNone/>
              <a:tabLst>
                <a:tab pos="630555" algn="l"/>
              </a:tabLs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600"/>
              </a:spcAft>
              <a:buFont typeface="Arial" panose="020B0604020202020204" pitchFamily="34" charset="0"/>
              <a:buChar char="•"/>
            </a:pPr>
            <a:endParaRPr lang="cs-CZ" sz="2000" dirty="0"/>
          </a:p>
          <a:p>
            <a:pPr marL="0" indent="0">
              <a:buNone/>
            </a:pPr>
            <a:endParaRPr lang="cs-CZ" sz="1000" dirty="0"/>
          </a:p>
        </p:txBody>
      </p:sp>
      <p:sp>
        <p:nvSpPr>
          <p:cNvPr id="4" name="Zástupný symbol pro zápatí 3">
            <a:extLst>
              <a:ext uri="{FF2B5EF4-FFF2-40B4-BE49-F238E27FC236}">
                <a16:creationId xmlns:a16="http://schemas.microsoft.com/office/drawing/2014/main" id="{A62E30D2-1E17-4BDF-BE31-1B044E60616A}"/>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BF87A347-4C8E-441B-BEC0-ED2D76A3BDDA}"/>
              </a:ext>
            </a:extLst>
          </p:cNvPr>
          <p:cNvSpPr>
            <a:spLocks noGrp="1"/>
          </p:cNvSpPr>
          <p:nvPr>
            <p:ph type="sldNum" sz="quarter" idx="12"/>
          </p:nvPr>
        </p:nvSpPr>
        <p:spPr/>
        <p:txBody>
          <a:bodyPr/>
          <a:lstStyle/>
          <a:p>
            <a:fld id="{F2B3C656-15CD-496E-B9B7-729279219885}" type="slidenum">
              <a:rPr lang="cs-CZ" smtClean="0"/>
              <a:t>11</a:t>
            </a:fld>
            <a:endParaRPr lang="cs-CZ"/>
          </a:p>
        </p:txBody>
      </p:sp>
      <p:pic>
        <p:nvPicPr>
          <p:cNvPr id="6" name="Obrázek 5">
            <a:extLst>
              <a:ext uri="{FF2B5EF4-FFF2-40B4-BE49-F238E27FC236}">
                <a16:creationId xmlns:a16="http://schemas.microsoft.com/office/drawing/2014/main" id="{2FC4F50F-EDBB-4693-A4ED-4BFF56A0FD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9418" y="6180017"/>
            <a:ext cx="4329723" cy="661900"/>
          </a:xfrm>
          <a:prstGeom prst="rect">
            <a:avLst/>
          </a:prstGeom>
        </p:spPr>
      </p:pic>
    </p:spTree>
    <p:extLst>
      <p:ext uri="{BB962C8B-B14F-4D97-AF65-F5344CB8AC3E}">
        <p14:creationId xmlns:p14="http://schemas.microsoft.com/office/powerpoint/2010/main" val="38800370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85C90D-CF97-4538-9456-CAA63B02110D}"/>
              </a:ext>
            </a:extLst>
          </p:cNvPr>
          <p:cNvSpPr>
            <a:spLocks noGrp="1"/>
          </p:cNvSpPr>
          <p:nvPr>
            <p:ph type="title"/>
          </p:nvPr>
        </p:nvSpPr>
        <p:spPr>
          <a:xfrm>
            <a:off x="677334" y="609600"/>
            <a:ext cx="8596668" cy="689101"/>
          </a:xfrm>
        </p:spPr>
        <p:txBody>
          <a:bodyPr>
            <a:normAutofit/>
          </a:bodyPr>
          <a:lstStyle/>
          <a:p>
            <a:r>
              <a:rPr lang="cs-CZ" sz="2400" dirty="0">
                <a:latin typeface="Calibri" panose="020F0502020204030204" pitchFamily="34" charset="0"/>
                <a:cs typeface="Calibri" panose="020F0502020204030204" pitchFamily="34" charset="0"/>
              </a:rPr>
              <a:t>Současná situace – stručná socio-ekonomická analýza</a:t>
            </a:r>
          </a:p>
        </p:txBody>
      </p:sp>
      <p:sp>
        <p:nvSpPr>
          <p:cNvPr id="3" name="Zástupný obsah 2">
            <a:extLst>
              <a:ext uri="{FF2B5EF4-FFF2-40B4-BE49-F238E27FC236}">
                <a16:creationId xmlns:a16="http://schemas.microsoft.com/office/drawing/2014/main" id="{47B847AA-05FA-4BA7-AC3F-67B552C86B41}"/>
              </a:ext>
            </a:extLst>
          </p:cNvPr>
          <p:cNvSpPr>
            <a:spLocks noGrp="1"/>
          </p:cNvSpPr>
          <p:nvPr>
            <p:ph idx="1"/>
          </p:nvPr>
        </p:nvSpPr>
        <p:spPr>
          <a:xfrm>
            <a:off x="677334" y="1298702"/>
            <a:ext cx="8596668" cy="4260598"/>
          </a:xfrm>
        </p:spPr>
        <p:txBody>
          <a:bodyPr>
            <a:normAutofit/>
          </a:bodyPr>
          <a:lstStyle/>
          <a:p>
            <a:pPr marL="0" indent="0">
              <a:buNone/>
            </a:pPr>
            <a:r>
              <a:rPr lang="cs-CZ" b="1" dirty="0">
                <a:latin typeface="Calibri" panose="020F0502020204030204" pitchFamily="34" charset="0"/>
                <a:cs typeface="Calibri" panose="020F0502020204030204" pitchFamily="34" charset="0"/>
              </a:rPr>
              <a:t>Další příležitosti pro rozvoj</a:t>
            </a:r>
          </a:p>
          <a:p>
            <a:r>
              <a:rPr lang="cs-CZ"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Obce vlastní převážně majetek sloužící jejich obyvatelům. Vynaložené náklady na jeho udržení a případné zvelebení převyšují příjmy z majetku plynoucí. Pro zvelebení svého majetku proto obce musí využívat kromě dalších příjmů (daně a poplatky) i nejrůznějších dotačních fondů, podpor, sponzorských darů, případně veřejných sbírek. </a:t>
            </a:r>
          </a:p>
          <a:p>
            <a:r>
              <a:rPr lang="cs-CZ" sz="18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Řada obcí má nevyužitá, zdevastovaná území, která je možno využít pro podnikání, nebo rozvoj občanské vybavenosti. Problémem je nezájem vlastníků o vyřešení vlastnických vztahů a finančně i organizačně náročná revitalizace území</a:t>
            </a:r>
            <a:r>
              <a:rPr lang="cs-CZ" sz="1800" dirty="0">
                <a:solidFill>
                  <a:srgbClr val="0070C0"/>
                </a:solidFill>
                <a:effectLst/>
                <a:latin typeface="Calibri" panose="020F0502020204030204" pitchFamily="34" charset="0"/>
                <a:ea typeface="Calibri" panose="020F0502020204030204" pitchFamily="34" charset="0"/>
                <a:cs typeface="Arial" panose="020B0604020202020204" pitchFamily="34" charset="0"/>
              </a:rPr>
              <a:t>. </a:t>
            </a:r>
            <a:endParaRPr lang="cs-CZ" sz="1800" b="1" dirty="0">
              <a:solidFill>
                <a:srgbClr val="0070C0"/>
              </a:solidFill>
              <a:effectLst/>
              <a:latin typeface="Calibri" panose="020F0502020204030204" pitchFamily="34" charset="0"/>
              <a:ea typeface="Calibri" panose="020F0502020204030204" pitchFamily="34" charset="0"/>
              <a:cs typeface="Arial" panose="020B0604020202020204" pitchFamily="34" charset="0"/>
            </a:endParaRPr>
          </a:p>
          <a:p>
            <a:pPr marL="0" indent="0" algn="just">
              <a:lnSpc>
                <a:spcPct val="115000"/>
              </a:lnSpc>
              <a:spcBef>
                <a:spcPts val="600"/>
              </a:spcBef>
              <a:spcAft>
                <a:spcPts val="600"/>
              </a:spcAft>
              <a:buNone/>
              <a:tabLst>
                <a:tab pos="630555" algn="l"/>
              </a:tabLs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600"/>
              </a:spcAft>
              <a:buFont typeface="Arial" panose="020B0604020202020204" pitchFamily="34" charset="0"/>
              <a:buChar char="•"/>
            </a:pPr>
            <a:endParaRPr lang="cs-CZ" sz="2000" dirty="0"/>
          </a:p>
          <a:p>
            <a:pPr marL="0" indent="0">
              <a:buNone/>
            </a:pPr>
            <a:endParaRPr lang="cs-CZ" sz="1000" dirty="0"/>
          </a:p>
        </p:txBody>
      </p:sp>
      <p:sp>
        <p:nvSpPr>
          <p:cNvPr id="4" name="Zástupný symbol pro zápatí 3">
            <a:extLst>
              <a:ext uri="{FF2B5EF4-FFF2-40B4-BE49-F238E27FC236}">
                <a16:creationId xmlns:a16="http://schemas.microsoft.com/office/drawing/2014/main" id="{A62E30D2-1E17-4BDF-BE31-1B044E60616A}"/>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BF87A347-4C8E-441B-BEC0-ED2D76A3BDDA}"/>
              </a:ext>
            </a:extLst>
          </p:cNvPr>
          <p:cNvSpPr>
            <a:spLocks noGrp="1"/>
          </p:cNvSpPr>
          <p:nvPr>
            <p:ph type="sldNum" sz="quarter" idx="12"/>
          </p:nvPr>
        </p:nvSpPr>
        <p:spPr/>
        <p:txBody>
          <a:bodyPr/>
          <a:lstStyle/>
          <a:p>
            <a:fld id="{F2B3C656-15CD-496E-B9B7-729279219885}" type="slidenum">
              <a:rPr lang="cs-CZ" smtClean="0"/>
              <a:t>12</a:t>
            </a:fld>
            <a:endParaRPr lang="cs-CZ"/>
          </a:p>
        </p:txBody>
      </p:sp>
      <p:pic>
        <p:nvPicPr>
          <p:cNvPr id="6" name="Obrázek 5">
            <a:extLst>
              <a:ext uri="{FF2B5EF4-FFF2-40B4-BE49-F238E27FC236}">
                <a16:creationId xmlns:a16="http://schemas.microsoft.com/office/drawing/2014/main" id="{2FC4F50F-EDBB-4693-A4ED-4BFF56A0FD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9418" y="6180017"/>
            <a:ext cx="4329723" cy="661900"/>
          </a:xfrm>
          <a:prstGeom prst="rect">
            <a:avLst/>
          </a:prstGeom>
        </p:spPr>
      </p:pic>
    </p:spTree>
    <p:extLst>
      <p:ext uri="{BB962C8B-B14F-4D97-AF65-F5344CB8AC3E}">
        <p14:creationId xmlns:p14="http://schemas.microsoft.com/office/powerpoint/2010/main" val="231607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85C90D-CF97-4538-9456-CAA63B02110D}"/>
              </a:ext>
            </a:extLst>
          </p:cNvPr>
          <p:cNvSpPr>
            <a:spLocks noGrp="1"/>
          </p:cNvSpPr>
          <p:nvPr>
            <p:ph type="title"/>
          </p:nvPr>
        </p:nvSpPr>
        <p:spPr>
          <a:xfrm>
            <a:off x="677334" y="609600"/>
            <a:ext cx="8596668" cy="689101"/>
          </a:xfrm>
        </p:spPr>
        <p:txBody>
          <a:bodyPr>
            <a:normAutofit/>
          </a:bodyPr>
          <a:lstStyle/>
          <a:p>
            <a:r>
              <a:rPr lang="cs-CZ" sz="2400" dirty="0">
                <a:latin typeface="Calibri" panose="020F0502020204030204" pitchFamily="34" charset="0"/>
                <a:cs typeface="Calibri" panose="020F0502020204030204" pitchFamily="34" charset="0"/>
              </a:rPr>
              <a:t>Současná situace – stručná socio-ekonomická analýza</a:t>
            </a:r>
          </a:p>
        </p:txBody>
      </p:sp>
      <p:sp>
        <p:nvSpPr>
          <p:cNvPr id="3" name="Zástupný obsah 2">
            <a:extLst>
              <a:ext uri="{FF2B5EF4-FFF2-40B4-BE49-F238E27FC236}">
                <a16:creationId xmlns:a16="http://schemas.microsoft.com/office/drawing/2014/main" id="{47B847AA-05FA-4BA7-AC3F-67B552C86B41}"/>
              </a:ext>
            </a:extLst>
          </p:cNvPr>
          <p:cNvSpPr>
            <a:spLocks noGrp="1"/>
          </p:cNvSpPr>
          <p:nvPr>
            <p:ph idx="1"/>
          </p:nvPr>
        </p:nvSpPr>
        <p:spPr>
          <a:xfrm>
            <a:off x="677334" y="1298702"/>
            <a:ext cx="8596668" cy="4260598"/>
          </a:xfrm>
        </p:spPr>
        <p:txBody>
          <a:bodyPr>
            <a:normAutofit/>
          </a:bodyPr>
          <a:lstStyle/>
          <a:p>
            <a:pPr marL="0" indent="0">
              <a:buNone/>
            </a:pPr>
            <a:r>
              <a:rPr lang="cs-CZ" b="1" dirty="0">
                <a:latin typeface="Calibri" panose="020F0502020204030204" pitchFamily="34" charset="0"/>
                <a:cs typeface="Calibri" panose="020F0502020204030204" pitchFamily="34" charset="0"/>
              </a:rPr>
              <a:t>Rozvojový potenciál</a:t>
            </a:r>
          </a:p>
          <a:p>
            <a:pPr algn="just">
              <a:lnSpc>
                <a:spcPct val="115000"/>
              </a:lnSpc>
              <a:spcBef>
                <a:spcPts val="600"/>
              </a:spcBef>
              <a:spcAft>
                <a:spcPts val="600"/>
              </a:spcAft>
            </a:pPr>
            <a:r>
              <a:rPr lang="cs-CZ" sz="1000" b="1" dirty="0">
                <a:effectLst/>
                <a:latin typeface="Calibri" panose="020F0502020204030204" pitchFamily="34" charset="0"/>
                <a:ea typeface="Calibri" panose="020F0502020204030204" pitchFamily="34" charset="0"/>
                <a:cs typeface="Arial" panose="020B0604020202020204" pitchFamily="34" charset="0"/>
              </a:rPr>
              <a:t>Z hlediska polobohy, dopravní přístupnosti a životního prostředí</a:t>
            </a:r>
            <a:r>
              <a:rPr lang="cs-CZ" sz="1000" dirty="0">
                <a:effectLst/>
                <a:latin typeface="Calibri" panose="020F0502020204030204" pitchFamily="34" charset="0"/>
                <a:ea typeface="Calibri" panose="020F0502020204030204" pitchFamily="34" charset="0"/>
                <a:cs typeface="Arial" panose="020B0604020202020204" pitchFamily="34" charset="0"/>
              </a:rPr>
              <a:t> lze hodnotit rozvojový potenciál území jako velmi dobrý. Krajina je sice ze značné míry narušena intenzivní zemědělskou velkovýrobou, velká část území si však zachovala významný rekreační potenciál, daný dynamickým reliéfem, vysokou lesnatostí a řadou zajímavých kulturních a technických památek.</a:t>
            </a:r>
            <a:endParaRPr lang="cs-CZ" sz="1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600"/>
              </a:spcAft>
            </a:pPr>
            <a:r>
              <a:rPr lang="cs-CZ" sz="1000" b="1" dirty="0">
                <a:effectLst/>
                <a:latin typeface="Calibri" panose="020F0502020204030204" pitchFamily="34" charset="0"/>
                <a:ea typeface="Calibri" panose="020F0502020204030204" pitchFamily="34" charset="0"/>
                <a:cs typeface="Arial" panose="020B0604020202020204" pitchFamily="34" charset="0"/>
              </a:rPr>
              <a:t>Ekonomický rozvojový potenciál</a:t>
            </a:r>
            <a:r>
              <a:rPr lang="cs-CZ" sz="1000" dirty="0">
                <a:effectLst/>
                <a:latin typeface="Calibri" panose="020F0502020204030204" pitchFamily="34" charset="0"/>
                <a:ea typeface="Calibri" panose="020F0502020204030204" pitchFamily="34" charset="0"/>
                <a:cs typeface="Arial" panose="020B0604020202020204" pitchFamily="34" charset="0"/>
              </a:rPr>
              <a:t> spočívá zejména v dobré dopravní dostupnosti území, tradičních průmyslových centrech (Kuřim, Drásov, Oslavany, Rosice, Zastávka, Veverská Bítýška), příznivých podmínkách pro zemědělství, včetně vinohradnictví a vinařství, možnostech rozvoje cestovního ruchu.</a:t>
            </a:r>
            <a:endParaRPr lang="cs-CZ" sz="1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600"/>
              </a:spcAft>
            </a:pPr>
            <a:r>
              <a:rPr lang="cs-CZ" sz="1000" b="1" dirty="0">
                <a:effectLst/>
                <a:latin typeface="Calibri" panose="020F0502020204030204" pitchFamily="34" charset="0"/>
                <a:ea typeface="Calibri" panose="020F0502020204030204" pitchFamily="34" charset="0"/>
                <a:cs typeface="Arial" panose="020B0604020202020204" pitchFamily="34" charset="0"/>
              </a:rPr>
              <a:t>Z hlediska potenciálu lidských zdrojů </a:t>
            </a:r>
            <a:r>
              <a:rPr lang="cs-CZ" sz="1000" dirty="0">
                <a:effectLst/>
                <a:latin typeface="Calibri" panose="020F0502020204030204" pitchFamily="34" charset="0"/>
                <a:ea typeface="Calibri" panose="020F0502020204030204" pitchFamily="34" charset="0"/>
                <a:cs typeface="Arial" panose="020B0604020202020204" pitchFamily="34" charset="0"/>
              </a:rPr>
              <a:t>spočívá ve značné hustotě osídlení, relativně dobré demografické situaci, husté síti zařízení předškolního a základního školního vzdělávání, převažujících tradičních společenských vazbách, bohaté spolkové činnosti. </a:t>
            </a:r>
            <a:endParaRPr lang="cs-CZ" sz="10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600"/>
              </a:spcAft>
            </a:pPr>
            <a:r>
              <a:rPr lang="cs-CZ" sz="1000" b="1" dirty="0">
                <a:effectLst/>
                <a:latin typeface="Calibri" panose="020F0502020204030204" pitchFamily="34" charset="0"/>
                <a:ea typeface="Calibri" panose="020F0502020204030204" pitchFamily="34" charset="0"/>
                <a:cs typeface="Arial" panose="020B0604020202020204" pitchFamily="34" charset="0"/>
              </a:rPr>
              <a:t>Slabé stránky území</a:t>
            </a:r>
            <a:r>
              <a:rPr lang="cs-CZ" sz="1000" dirty="0">
                <a:effectLst/>
                <a:latin typeface="Calibri" panose="020F0502020204030204" pitchFamily="34" charset="0"/>
                <a:ea typeface="Calibri" panose="020F0502020204030204" pitchFamily="34" charset="0"/>
                <a:cs typeface="Arial" panose="020B0604020202020204" pitchFamily="34" charset="0"/>
              </a:rPr>
              <a:t> spočívají zejména v nevyrovnanosti mezi dopravně dobře obslouženým příměstským územím s řadou pracovních příležitostí a okrajovými</a:t>
            </a:r>
            <a:r>
              <a:rPr lang="cs-CZ" sz="1000" b="1" dirty="0">
                <a:effectLst/>
                <a:latin typeface="Calibri" panose="020F0502020204030204" pitchFamily="34" charset="0"/>
                <a:ea typeface="Calibri" panose="020F0502020204030204" pitchFamily="34" charset="0"/>
                <a:cs typeface="Arial" panose="020B0604020202020204" pitchFamily="34" charset="0"/>
              </a:rPr>
              <a:t> venkovskými oblastmi</a:t>
            </a:r>
            <a:r>
              <a:rPr lang="cs-CZ" sz="1000" dirty="0">
                <a:effectLst/>
                <a:latin typeface="Calibri" panose="020F0502020204030204" pitchFamily="34" charset="0"/>
                <a:ea typeface="Calibri" panose="020F0502020204030204" pitchFamily="34" charset="0"/>
                <a:cs typeface="Arial" panose="020B0604020202020204" pitchFamily="34" charset="0"/>
              </a:rPr>
              <a:t>, kam spadají obce ze SO ORP Ivančice a SO ORP Tišnov, částečně i SO ORP Rosice. Jejich větší odlehlost se podílí na udržování vyšší než průměrné nezaměstnanosti, nižší úrovni příjmů obyvatel, nedostatku základních služeb a útlumu ekonomických aktivit v území, nezájmu investorů. Nedostatek pracovních příležitostí není dostatečně kompenzován příjmy z cestovního ruchu a zemědělství. </a:t>
            </a:r>
            <a:endParaRPr lang="cs-CZ" sz="1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lnSpc>
                <a:spcPct val="115000"/>
              </a:lnSpc>
              <a:spcBef>
                <a:spcPts val="600"/>
              </a:spcBef>
              <a:spcAft>
                <a:spcPts val="600"/>
              </a:spcAft>
              <a:buNone/>
            </a:pPr>
            <a:endParaRPr lang="cs-CZ" sz="2000" dirty="0"/>
          </a:p>
          <a:p>
            <a:pPr marL="0" indent="0" algn="just">
              <a:lnSpc>
                <a:spcPct val="115000"/>
              </a:lnSpc>
              <a:spcBef>
                <a:spcPts val="600"/>
              </a:spcBef>
              <a:spcAft>
                <a:spcPts val="600"/>
              </a:spcAft>
              <a:buNone/>
            </a:pPr>
            <a:endParaRPr lang="cs-CZ" sz="2000" dirty="0"/>
          </a:p>
          <a:p>
            <a:pPr marL="0" indent="0">
              <a:buNone/>
            </a:pPr>
            <a:endParaRPr lang="cs-CZ" sz="1000" dirty="0"/>
          </a:p>
        </p:txBody>
      </p:sp>
      <p:sp>
        <p:nvSpPr>
          <p:cNvPr id="4" name="Zástupný symbol pro zápatí 3">
            <a:extLst>
              <a:ext uri="{FF2B5EF4-FFF2-40B4-BE49-F238E27FC236}">
                <a16:creationId xmlns:a16="http://schemas.microsoft.com/office/drawing/2014/main" id="{A62E30D2-1E17-4BDF-BE31-1B044E60616A}"/>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BF87A347-4C8E-441B-BEC0-ED2D76A3BDDA}"/>
              </a:ext>
            </a:extLst>
          </p:cNvPr>
          <p:cNvSpPr>
            <a:spLocks noGrp="1"/>
          </p:cNvSpPr>
          <p:nvPr>
            <p:ph type="sldNum" sz="quarter" idx="12"/>
          </p:nvPr>
        </p:nvSpPr>
        <p:spPr/>
        <p:txBody>
          <a:bodyPr/>
          <a:lstStyle/>
          <a:p>
            <a:fld id="{F2B3C656-15CD-496E-B9B7-729279219885}" type="slidenum">
              <a:rPr lang="cs-CZ" smtClean="0"/>
              <a:t>13</a:t>
            </a:fld>
            <a:endParaRPr lang="cs-CZ"/>
          </a:p>
        </p:txBody>
      </p:sp>
      <p:pic>
        <p:nvPicPr>
          <p:cNvPr id="6" name="Obrázek 5">
            <a:extLst>
              <a:ext uri="{FF2B5EF4-FFF2-40B4-BE49-F238E27FC236}">
                <a16:creationId xmlns:a16="http://schemas.microsoft.com/office/drawing/2014/main" id="{2FC4F50F-EDBB-4693-A4ED-4BFF56A0FD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9418" y="6180017"/>
            <a:ext cx="4329723" cy="661900"/>
          </a:xfrm>
          <a:prstGeom prst="rect">
            <a:avLst/>
          </a:prstGeom>
        </p:spPr>
      </p:pic>
    </p:spTree>
    <p:extLst>
      <p:ext uri="{BB962C8B-B14F-4D97-AF65-F5344CB8AC3E}">
        <p14:creationId xmlns:p14="http://schemas.microsoft.com/office/powerpoint/2010/main" val="63034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EC7274-6E36-4131-A994-7E569094522F}"/>
              </a:ext>
            </a:extLst>
          </p:cNvPr>
          <p:cNvSpPr>
            <a:spLocks noGrp="1"/>
          </p:cNvSpPr>
          <p:nvPr>
            <p:ph type="title"/>
          </p:nvPr>
        </p:nvSpPr>
        <p:spPr/>
        <p:txBody>
          <a:bodyPr>
            <a:normAutofit fontScale="90000"/>
          </a:bodyPr>
          <a:lstStyle/>
          <a:p>
            <a:r>
              <a:rPr lang="cs-CZ" dirty="0"/>
              <a:t>2. Problémy, potřeby, rozvojový potenciál</a:t>
            </a:r>
            <a:br>
              <a:rPr lang="cs-CZ" dirty="0"/>
            </a:br>
            <a:br>
              <a:rPr lang="cs-CZ" dirty="0"/>
            </a:br>
            <a:endParaRPr lang="cs-CZ" dirty="0"/>
          </a:p>
        </p:txBody>
      </p:sp>
      <p:sp>
        <p:nvSpPr>
          <p:cNvPr id="3" name="Zástupný obsah 2">
            <a:extLst>
              <a:ext uri="{FF2B5EF4-FFF2-40B4-BE49-F238E27FC236}">
                <a16:creationId xmlns:a16="http://schemas.microsoft.com/office/drawing/2014/main" id="{91BC4546-7A4F-4033-A07D-A76013D0E4B4}"/>
              </a:ext>
            </a:extLst>
          </p:cNvPr>
          <p:cNvSpPr>
            <a:spLocks noGrp="1"/>
          </p:cNvSpPr>
          <p:nvPr>
            <p:ph idx="1"/>
          </p:nvPr>
        </p:nvSpPr>
        <p:spPr>
          <a:xfrm>
            <a:off x="677334" y="1930400"/>
            <a:ext cx="8596668" cy="3334058"/>
          </a:xfrm>
        </p:spPr>
        <p:txBody>
          <a:bodyPr>
            <a:normAutofit fontScale="55000" lnSpcReduction="20000"/>
          </a:bodyPr>
          <a:lstStyle/>
          <a:p>
            <a:pPr marL="0" indent="0" algn="ctr">
              <a:buNone/>
            </a:pPr>
            <a:endParaRPr lang="cs-CZ" sz="2000" dirty="0"/>
          </a:p>
          <a:p>
            <a:r>
              <a:rPr lang="cs-CZ" sz="2000" b="1" dirty="0">
                <a:solidFill>
                  <a:srgbClr val="00B050"/>
                </a:solidFill>
              </a:rPr>
              <a:t>Identifikované potřeby ve strategii 2014 – 2020</a:t>
            </a:r>
          </a:p>
          <a:p>
            <a:pPr marL="0" indent="0">
              <a:buNone/>
            </a:pPr>
            <a:endParaRPr lang="cs-CZ" sz="2000" b="1" dirty="0">
              <a:solidFill>
                <a:srgbClr val="00B050"/>
              </a:solidFill>
            </a:endParaRPr>
          </a:p>
          <a:p>
            <a:r>
              <a:rPr lang="cs-CZ" sz="2000" b="1" dirty="0">
                <a:solidFill>
                  <a:srgbClr val="00B050"/>
                </a:solidFill>
              </a:rPr>
              <a:t>Aktuální potřeby</a:t>
            </a:r>
          </a:p>
          <a:p>
            <a:r>
              <a:rPr lang="cs-CZ" sz="2000" b="1" dirty="0">
                <a:solidFill>
                  <a:srgbClr val="00B050"/>
                </a:solidFill>
              </a:rPr>
              <a:t>z pohledu samospráv</a:t>
            </a:r>
          </a:p>
          <a:p>
            <a:r>
              <a:rPr lang="cs-CZ" sz="2000" b="1" dirty="0">
                <a:solidFill>
                  <a:srgbClr val="00B050"/>
                </a:solidFill>
              </a:rPr>
              <a:t>z pohledu občanů</a:t>
            </a:r>
          </a:p>
          <a:p>
            <a:r>
              <a:rPr lang="cs-CZ" sz="2000" b="1" dirty="0">
                <a:solidFill>
                  <a:srgbClr val="00B050"/>
                </a:solidFill>
              </a:rPr>
              <a:t>z pohledu neziskového sektoru</a:t>
            </a:r>
          </a:p>
          <a:p>
            <a:r>
              <a:rPr lang="cs-CZ" sz="2000" b="1" dirty="0">
                <a:solidFill>
                  <a:srgbClr val="00B050"/>
                </a:solidFill>
              </a:rPr>
              <a:t>z pohledu podnikatelského sektoru</a:t>
            </a:r>
          </a:p>
          <a:p>
            <a:endParaRPr lang="cs-CZ" sz="2000" b="1" dirty="0">
              <a:solidFill>
                <a:srgbClr val="00B050"/>
              </a:solidFill>
            </a:endParaRPr>
          </a:p>
          <a:p>
            <a:r>
              <a:rPr lang="cs-CZ" sz="2000" b="1" dirty="0">
                <a:solidFill>
                  <a:srgbClr val="00B050"/>
                </a:solidFill>
              </a:rPr>
              <a:t>Z pohledu kanceláře MAS po dotazování v území a vyhodnocení realizace dosavadní strategie</a:t>
            </a:r>
          </a:p>
          <a:p>
            <a:pPr marL="0" indent="0">
              <a:buNone/>
            </a:pPr>
            <a:endParaRPr lang="cs-CZ" sz="2000" b="1" dirty="0">
              <a:solidFill>
                <a:srgbClr val="00B050"/>
              </a:solidFill>
            </a:endParaRPr>
          </a:p>
          <a:p>
            <a:r>
              <a:rPr lang="cs-CZ" sz="2000" b="1" dirty="0">
                <a:solidFill>
                  <a:srgbClr val="00B050"/>
                </a:solidFill>
              </a:rPr>
              <a:t>Jak vidíte potřeby  a potenciál regionu Vy?</a:t>
            </a:r>
            <a:endParaRPr lang="cs-CZ" sz="2000" dirty="0"/>
          </a:p>
        </p:txBody>
      </p:sp>
      <p:sp>
        <p:nvSpPr>
          <p:cNvPr id="4" name="Zástupný symbol pro zápatí 3">
            <a:extLst>
              <a:ext uri="{FF2B5EF4-FFF2-40B4-BE49-F238E27FC236}">
                <a16:creationId xmlns:a16="http://schemas.microsoft.com/office/drawing/2014/main" id="{80CAB9D3-167F-4A75-876E-40204633AF11}"/>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3663326E-BB29-471F-AC59-85D0365A5646}"/>
              </a:ext>
            </a:extLst>
          </p:cNvPr>
          <p:cNvSpPr>
            <a:spLocks noGrp="1"/>
          </p:cNvSpPr>
          <p:nvPr>
            <p:ph type="sldNum" sz="quarter" idx="12"/>
          </p:nvPr>
        </p:nvSpPr>
        <p:spPr/>
        <p:txBody>
          <a:bodyPr/>
          <a:lstStyle/>
          <a:p>
            <a:fld id="{F2B3C656-15CD-496E-B9B7-729279219885}" type="slidenum">
              <a:rPr lang="cs-CZ" smtClean="0"/>
              <a:t>14</a:t>
            </a:fld>
            <a:endParaRPr lang="cs-CZ"/>
          </a:p>
        </p:txBody>
      </p:sp>
      <p:pic>
        <p:nvPicPr>
          <p:cNvPr id="6" name="Obrázek 5">
            <a:extLst>
              <a:ext uri="{FF2B5EF4-FFF2-40B4-BE49-F238E27FC236}">
                <a16:creationId xmlns:a16="http://schemas.microsoft.com/office/drawing/2014/main" id="{F9E3D6E7-690E-455E-AB5B-FAABD849C3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8506" y="5767578"/>
            <a:ext cx="6541479" cy="1000019"/>
          </a:xfrm>
          <a:prstGeom prst="rect">
            <a:avLst/>
          </a:prstGeom>
        </p:spPr>
      </p:pic>
    </p:spTree>
    <p:extLst>
      <p:ext uri="{BB962C8B-B14F-4D97-AF65-F5344CB8AC3E}">
        <p14:creationId xmlns:p14="http://schemas.microsoft.com/office/powerpoint/2010/main" val="402890569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94905A7C-B5CC-44FE-BE61-2FC7E30F5726}"/>
              </a:ext>
            </a:extLst>
          </p:cNvPr>
          <p:cNvSpPr>
            <a:spLocks noGrp="1"/>
          </p:cNvSpPr>
          <p:nvPr>
            <p:ph idx="1"/>
          </p:nvPr>
        </p:nvSpPr>
        <p:spPr>
          <a:xfrm>
            <a:off x="677334" y="541539"/>
            <a:ext cx="8596668" cy="5499824"/>
          </a:xfrm>
        </p:spPr>
        <p:txBody>
          <a:bodyPr>
            <a:normAutofit fontScale="92500" lnSpcReduction="20000"/>
          </a:bodyPr>
          <a:lstStyle/>
          <a:p>
            <a:pPr marL="0" indent="0" algn="just">
              <a:lnSpc>
                <a:spcPct val="115000"/>
              </a:lnSpc>
              <a:spcBef>
                <a:spcPts val="600"/>
              </a:spcBef>
              <a:spcAft>
                <a:spcPts val="600"/>
              </a:spcAft>
              <a:buNone/>
            </a:pPr>
            <a:r>
              <a:rPr lang="cs-CZ" sz="1800" b="1" dirty="0">
                <a:solidFill>
                  <a:srgbClr val="00B050"/>
                </a:solidFill>
              </a:rPr>
              <a:t>Identifikované problémy ve strategii 2014 – 2020</a:t>
            </a:r>
          </a:p>
          <a:p>
            <a:pPr marL="0" indent="0" algn="just">
              <a:lnSpc>
                <a:spcPct val="115000"/>
              </a:lnSpc>
              <a:spcBef>
                <a:spcPts val="600"/>
              </a:spcBef>
              <a:spcAft>
                <a:spcPts val="600"/>
              </a:spcAft>
              <a:buNone/>
            </a:pPr>
            <a:endParaRPr lang="cs-CZ"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Bef>
                <a:spcPts val="600"/>
              </a:spcBef>
              <a:spcAft>
                <a:spcPts val="600"/>
              </a:spcAft>
            </a:pPr>
            <a:r>
              <a:rPr lang="cs-CZ" sz="1800" dirty="0">
                <a:effectLst/>
                <a:latin typeface="Calibri" panose="020F0502020204030204" pitchFamily="34" charset="0"/>
                <a:ea typeface="Calibri" panose="020F0502020204030204" pitchFamily="34" charset="0"/>
                <a:cs typeface="Arial" panose="020B0604020202020204" pitchFamily="34" charset="0"/>
              </a:rPr>
              <a:t>Nedostatečná kapacita stávajících sociálních služeb spolu se stárnutím populace a nárůstem sociálně vyloučených a drogově závislých obyvatel </a:t>
            </a:r>
          </a:p>
          <a:p>
            <a:pPr algn="just">
              <a:lnSpc>
                <a:spcPct val="115000"/>
              </a:lnSpc>
              <a:spcBef>
                <a:spcPts val="600"/>
              </a:spcBef>
              <a:spcAft>
                <a:spcPts val="600"/>
              </a:spcAft>
            </a:pPr>
            <a:r>
              <a:rPr lang="cs-CZ" sz="1800" dirty="0">
                <a:effectLst/>
                <a:latin typeface="Calibri" panose="020F0502020204030204" pitchFamily="34" charset="0"/>
                <a:ea typeface="Calibri" panose="020F0502020204030204" pitchFamily="34" charset="0"/>
                <a:cs typeface="Arial" panose="020B0604020202020204" pitchFamily="34" charset="0"/>
              </a:rPr>
              <a:t>Často nedostatečná komunikace samospráv s občany, vedoucí k celkovému nezájmu občanů o řešení obecních problémů, nekoncepční rozvoj obcí, postrádajících dlouhodobé strategické plány vede k nedostatečnému zájmu obyvatel o dění v obci a podpory komunitního rozvoje.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600"/>
              </a:spcAft>
            </a:pPr>
            <a:r>
              <a:rPr lang="cs-CZ" sz="1800" dirty="0">
                <a:effectLst/>
                <a:latin typeface="Calibri" panose="020F0502020204030204" pitchFamily="34" charset="0"/>
                <a:ea typeface="Calibri" panose="020F0502020204030204" pitchFamily="34" charset="0"/>
                <a:cs typeface="Arial" panose="020B0604020202020204" pitchFamily="34" charset="0"/>
              </a:rPr>
              <a:t>Dalším přetrvávajícím problémem území je dosud nedostatečná spolupráce obcí v oblasti spojené s odváděním a čistěním odpadních vod. Nízká retence vody v území, jejímž následkem je i riziko přívalových vod a lokálních povodní je do značné míry způsobena nevhodným zemědělským obhospodařováním území. Několik obcí leží na tocích velkých řek – Svratky a Jihlavy, kde vedle přírodních povodní je jisté riziko zvláštních povodní v souvislosti s vodním dílem Vír a Dalešice.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600"/>
              </a:spcAft>
            </a:pPr>
            <a:r>
              <a:rPr lang="cs-CZ" sz="1800" dirty="0">
                <a:effectLst/>
                <a:latin typeface="Calibri" panose="020F0502020204030204" pitchFamily="34" charset="0"/>
                <a:ea typeface="Calibri" panose="020F0502020204030204" pitchFamily="34" charset="0"/>
                <a:cs typeface="Arial" panose="020B0604020202020204" pitchFamily="34" charset="0"/>
              </a:rPr>
              <a:t>Tíživým problémem některých obcí je přetrvávající existence rozsáhlých </a:t>
            </a:r>
            <a:r>
              <a:rPr lang="cs-CZ" sz="1800" dirty="0" err="1">
                <a:effectLst/>
                <a:latin typeface="Calibri" panose="020F0502020204030204" pitchFamily="34" charset="0"/>
                <a:ea typeface="Calibri" panose="020F0502020204030204" pitchFamily="34" charset="0"/>
                <a:cs typeface="Arial" panose="020B0604020202020204" pitchFamily="34" charset="0"/>
              </a:rPr>
              <a:t>brownfields</a:t>
            </a:r>
            <a:r>
              <a:rPr lang="cs-CZ" sz="1800" dirty="0">
                <a:effectLst/>
                <a:latin typeface="Calibri" panose="020F0502020204030204" pitchFamily="34" charset="0"/>
                <a:ea typeface="Calibri" panose="020F0502020204030204" pitchFamily="34" charset="0"/>
                <a:cs typeface="Arial" panose="020B0604020202020204" pitchFamily="34" charset="0"/>
              </a:rPr>
              <a:t>  s výraznou ekologickou zátěží, včetně pozůstatků po těžbě uhlí a provozování elektrárenství (Oslavany, Zastávka, Zbýšov, Rosice, Ivančice, Dolní Kounice, Kuřim), další plochy </a:t>
            </a:r>
            <a:r>
              <a:rPr lang="cs-CZ" sz="1800" dirty="0" err="1">
                <a:effectLst/>
                <a:latin typeface="Calibri" panose="020F0502020204030204" pitchFamily="34" charset="0"/>
                <a:ea typeface="Calibri" panose="020F0502020204030204" pitchFamily="34" charset="0"/>
                <a:cs typeface="Arial" panose="020B0604020202020204" pitchFamily="34" charset="0"/>
              </a:rPr>
              <a:t>brownfields</a:t>
            </a:r>
            <a:r>
              <a:rPr lang="cs-CZ" sz="1800" dirty="0">
                <a:effectLst/>
                <a:latin typeface="Calibri" panose="020F0502020204030204" pitchFamily="34" charset="0"/>
                <a:ea typeface="Calibri" panose="020F0502020204030204" pitchFamily="34" charset="0"/>
                <a:cs typeface="Arial" panose="020B0604020202020204" pitchFamily="34" charset="0"/>
              </a:rPr>
              <a:t> v podobě opuštěných a nevyužitých zemědělských areálů se nachází téměř v každé obci.</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zápatí 3">
            <a:extLst>
              <a:ext uri="{FF2B5EF4-FFF2-40B4-BE49-F238E27FC236}">
                <a16:creationId xmlns:a16="http://schemas.microsoft.com/office/drawing/2014/main" id="{0409B0A6-451C-41AC-BF97-44720C9016B2}"/>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E35DA954-E1CE-4D73-AA9C-38C718C38D86}"/>
              </a:ext>
            </a:extLst>
          </p:cNvPr>
          <p:cNvSpPr>
            <a:spLocks noGrp="1"/>
          </p:cNvSpPr>
          <p:nvPr>
            <p:ph type="sldNum" sz="quarter" idx="12"/>
          </p:nvPr>
        </p:nvSpPr>
        <p:spPr/>
        <p:txBody>
          <a:bodyPr/>
          <a:lstStyle/>
          <a:p>
            <a:fld id="{F2B3C656-15CD-496E-B9B7-729279219885}" type="slidenum">
              <a:rPr lang="cs-CZ" smtClean="0"/>
              <a:t>15</a:t>
            </a:fld>
            <a:endParaRPr lang="cs-CZ"/>
          </a:p>
        </p:txBody>
      </p:sp>
    </p:spTree>
    <p:extLst>
      <p:ext uri="{BB962C8B-B14F-4D97-AF65-F5344CB8AC3E}">
        <p14:creationId xmlns:p14="http://schemas.microsoft.com/office/powerpoint/2010/main" val="306868713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683F246E-C1C0-4C52-A67C-21E8572CF43E}"/>
              </a:ext>
            </a:extLst>
          </p:cNvPr>
          <p:cNvSpPr>
            <a:spLocks noGrp="1"/>
          </p:cNvSpPr>
          <p:nvPr>
            <p:ph idx="1"/>
          </p:nvPr>
        </p:nvSpPr>
        <p:spPr>
          <a:xfrm>
            <a:off x="677334" y="754603"/>
            <a:ext cx="8596668" cy="5286760"/>
          </a:xfrm>
        </p:spPr>
        <p:txBody>
          <a:bodyPr>
            <a:normAutofit fontScale="92500" lnSpcReduction="10000"/>
          </a:bodyPr>
          <a:lstStyle/>
          <a:p>
            <a:pPr algn="just">
              <a:lnSpc>
                <a:spcPct val="115000"/>
              </a:lnSpc>
              <a:spcBef>
                <a:spcPts val="600"/>
              </a:spcBef>
              <a:spcAft>
                <a:spcPts val="600"/>
              </a:spcAft>
            </a:pPr>
            <a:r>
              <a:rPr lang="cs-CZ" sz="1800" dirty="0">
                <a:effectLst/>
                <a:latin typeface="Calibri" panose="020F0502020204030204" pitchFamily="34" charset="0"/>
                <a:ea typeface="Calibri" panose="020F0502020204030204" pitchFamily="34" charset="0"/>
                <a:cs typeface="Arial" panose="020B0604020202020204" pitchFamily="34" charset="0"/>
              </a:rPr>
              <a:t>Problémem hospodářského rozvoje území je kromě výše uvedené vzdělanostní struktuře a nízké podnikavosti obyvatel nízká úroveň infrastruktury pro podnikání, včetně nedostatečného využití potenciálu silné dopravní infrastruktury pro rozvoj konkurence schopnosti území –</a:t>
            </a:r>
            <a:r>
              <a:rPr lang="cs-CZ" sz="1800" dirty="0" err="1">
                <a:effectLst/>
                <a:latin typeface="Calibri" panose="020F0502020204030204" pitchFamily="34" charset="0"/>
                <a:ea typeface="Calibri" panose="020F0502020204030204" pitchFamily="34" charset="0"/>
                <a:cs typeface="Arial" panose="020B0604020202020204" pitchFamily="34" charset="0"/>
              </a:rPr>
              <a:t>Rosicko</a:t>
            </a:r>
            <a:r>
              <a:rPr lang="cs-CZ" sz="1800" dirty="0">
                <a:effectLst/>
                <a:latin typeface="Calibri" panose="020F0502020204030204" pitchFamily="34" charset="0"/>
                <a:ea typeface="Calibri" panose="020F0502020204030204" pitchFamily="34" charset="0"/>
                <a:cs typeface="Arial" panose="020B0604020202020204" pitchFamily="34" charset="0"/>
              </a:rPr>
              <a:t>, Domašovsko. Významná je i chybějící veřejná informovanost o lokalitách vhodných pro podnikání, nedostatečná podpora podnikání ze strany obcí, nevyužitý rekreační potenciál oblast pro rozvoj podnikání v oblasti turistického ruchu.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600"/>
              </a:spcAft>
            </a:pPr>
            <a:r>
              <a:rPr lang="cs-CZ" sz="1800" dirty="0">
                <a:effectLst/>
                <a:latin typeface="Calibri" panose="020F0502020204030204" pitchFamily="34" charset="0"/>
                <a:ea typeface="Calibri" panose="020F0502020204030204" pitchFamily="34" charset="0"/>
                <a:cs typeface="Arial" panose="020B0604020202020204" pitchFamily="34" charset="0"/>
              </a:rPr>
              <a:t>Značná mobilita obyvatel – dojížďka za prací  - do tradičních průmyslových center a zejména do Brna s sebou přináší značné zatížení individuální dopravou. Potřebné se jeví budování kvalitních přestupních terminálů IDS, vybavených bezbariérovými přístupy a doplněné záchytnými parkovišti. Na kratší </a:t>
            </a:r>
            <a:r>
              <a:rPr lang="cs-CZ" sz="1800" dirty="0" err="1">
                <a:effectLst/>
                <a:latin typeface="Calibri" panose="020F0502020204030204" pitchFamily="34" charset="0"/>
                <a:ea typeface="Calibri" panose="020F0502020204030204" pitchFamily="34" charset="0"/>
                <a:cs typeface="Arial" panose="020B0604020202020204" pitchFamily="34" charset="0"/>
              </a:rPr>
              <a:t>dojížďkové</a:t>
            </a:r>
            <a:r>
              <a:rPr lang="cs-CZ" sz="1800" dirty="0">
                <a:effectLst/>
                <a:latin typeface="Calibri" panose="020F0502020204030204" pitchFamily="34" charset="0"/>
                <a:ea typeface="Calibri" panose="020F0502020204030204" pitchFamily="34" charset="0"/>
                <a:cs typeface="Arial" panose="020B0604020202020204" pitchFamily="34" charset="0"/>
              </a:rPr>
              <a:t> vzdálenosti za prací a do center občanské vybavenosti je třeba podporovat </a:t>
            </a:r>
            <a:r>
              <a:rPr lang="cs-CZ" sz="1800" dirty="0" err="1">
                <a:effectLst/>
                <a:latin typeface="Calibri" panose="020F0502020204030204" pitchFamily="34" charset="0"/>
                <a:ea typeface="Calibri" panose="020F0502020204030204" pitchFamily="34" charset="0"/>
                <a:cs typeface="Arial" panose="020B0604020202020204" pitchFamily="34" charset="0"/>
              </a:rPr>
              <a:t>cyklodopravu</a:t>
            </a:r>
            <a:r>
              <a:rPr lang="cs-CZ" sz="1800" dirty="0">
                <a:effectLst/>
                <a:latin typeface="Calibri" panose="020F0502020204030204" pitchFamily="34" charset="0"/>
                <a:ea typeface="Calibri" panose="020F0502020204030204" pitchFamily="34" charset="0"/>
                <a:cs typeface="Arial" panose="020B0604020202020204" pitchFamily="34" charset="0"/>
              </a:rPr>
              <a:t> - budovat cyklostezky, </a:t>
            </a:r>
            <a:r>
              <a:rPr lang="cs-CZ" sz="1800" dirty="0" err="1">
                <a:effectLst/>
                <a:latin typeface="Calibri" panose="020F0502020204030204" pitchFamily="34" charset="0"/>
                <a:ea typeface="Calibri" panose="020F0502020204030204" pitchFamily="34" charset="0"/>
                <a:cs typeface="Arial" panose="020B0604020202020204" pitchFamily="34" charset="0"/>
              </a:rPr>
              <a:t>cyklopruhy</a:t>
            </a:r>
            <a:r>
              <a:rPr lang="cs-CZ" sz="1800" dirty="0">
                <a:effectLst/>
                <a:latin typeface="Calibri" panose="020F0502020204030204" pitchFamily="34" charset="0"/>
                <a:ea typeface="Calibri" panose="020F0502020204030204" pitchFamily="34" charset="0"/>
                <a:cs typeface="Arial" panose="020B0604020202020204" pitchFamily="34" charset="0"/>
              </a:rPr>
              <a:t> a cyklotrasy.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600"/>
              </a:spcAft>
            </a:pPr>
            <a:r>
              <a:rPr lang="cs-CZ" sz="1800" dirty="0">
                <a:effectLst/>
                <a:latin typeface="Calibri" panose="020F0502020204030204" pitchFamily="34" charset="0"/>
                <a:ea typeface="Calibri" panose="020F0502020204030204" pitchFamily="34" charset="0"/>
                <a:cs typeface="Arial" panose="020B0604020202020204" pitchFamily="34" charset="0"/>
              </a:rPr>
              <a:t>Zemědělství v území zaměřené na výrobu komodit s nízkou přidanou hodnotou, nedostatečně využívá přírodní podmínky a tradice pro pěstování speciálních kultur (ovoce, zelenina, víno), pastevního chovu skotu a možnosti realizace zpracování a výroby lokálních produktů. Rovněž zpracovatelské kapacity využívající zásoby dřeva v lesnatých územích MAS Brána Brněnska, z. s. jsou minimální.</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zápatí 3">
            <a:extLst>
              <a:ext uri="{FF2B5EF4-FFF2-40B4-BE49-F238E27FC236}">
                <a16:creationId xmlns:a16="http://schemas.microsoft.com/office/drawing/2014/main" id="{8696E839-6F35-4FBF-A501-536708ABB78D}"/>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4CF4B04B-EBC0-49F7-A8B4-B8C302016E28}"/>
              </a:ext>
            </a:extLst>
          </p:cNvPr>
          <p:cNvSpPr>
            <a:spLocks noGrp="1"/>
          </p:cNvSpPr>
          <p:nvPr>
            <p:ph type="sldNum" sz="quarter" idx="12"/>
          </p:nvPr>
        </p:nvSpPr>
        <p:spPr/>
        <p:txBody>
          <a:bodyPr/>
          <a:lstStyle/>
          <a:p>
            <a:fld id="{F2B3C656-15CD-496E-B9B7-729279219885}" type="slidenum">
              <a:rPr lang="cs-CZ" smtClean="0"/>
              <a:t>16</a:t>
            </a:fld>
            <a:endParaRPr lang="cs-CZ"/>
          </a:p>
        </p:txBody>
      </p:sp>
    </p:spTree>
    <p:extLst>
      <p:ext uri="{BB962C8B-B14F-4D97-AF65-F5344CB8AC3E}">
        <p14:creationId xmlns:p14="http://schemas.microsoft.com/office/powerpoint/2010/main" val="32741586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683F246E-C1C0-4C52-A67C-21E8572CF43E}"/>
              </a:ext>
            </a:extLst>
          </p:cNvPr>
          <p:cNvSpPr>
            <a:spLocks noGrp="1"/>
          </p:cNvSpPr>
          <p:nvPr>
            <p:ph idx="1"/>
          </p:nvPr>
        </p:nvSpPr>
        <p:spPr>
          <a:xfrm>
            <a:off x="677334" y="754603"/>
            <a:ext cx="8596668" cy="5286760"/>
          </a:xfrm>
        </p:spPr>
        <p:txBody>
          <a:bodyPr>
            <a:normAutofit lnSpcReduction="10000"/>
          </a:bodyPr>
          <a:lstStyle/>
          <a:p>
            <a:pPr marL="0" indent="0">
              <a:lnSpc>
                <a:spcPct val="115000"/>
              </a:lnSpc>
              <a:spcBef>
                <a:spcPts val="600"/>
              </a:spcBef>
              <a:spcAft>
                <a:spcPts val="600"/>
              </a:spcAft>
              <a:buNone/>
            </a:pPr>
            <a:r>
              <a:rPr lang="cs-CZ" sz="1800" b="1" dirty="0">
                <a:solidFill>
                  <a:srgbClr val="00B050"/>
                </a:solidFill>
              </a:rPr>
              <a:t>Identifikované potřeby ve strategii 2014 – 2020</a:t>
            </a:r>
            <a:endParaRPr lang="cs-CZ" b="1" dirty="0">
              <a:solidFill>
                <a:srgbClr val="00B050"/>
              </a:solidFill>
            </a:endParaRPr>
          </a:p>
          <a:p>
            <a:pPr algn="just">
              <a:lnSpc>
                <a:spcPct val="115000"/>
              </a:lnSpc>
              <a:spcBef>
                <a:spcPts val="600"/>
              </a:spcBef>
              <a:spcAft>
                <a:spcPts val="600"/>
              </a:spcAft>
            </a:pPr>
            <a:r>
              <a:rPr lang="cs-CZ" sz="1800" dirty="0">
                <a:effectLst/>
                <a:latin typeface="Calibri" panose="020F0502020204030204" pitchFamily="34" charset="0"/>
                <a:ea typeface="Calibri" panose="020F0502020204030204" pitchFamily="34" charset="0"/>
                <a:cs typeface="Arial" panose="020B0604020202020204" pitchFamily="34" charset="0"/>
              </a:rPr>
              <a:t>V oblasti sociální je to v prvé řadě rozvoj lidských zdrojů, spočívající ve zvyšování úrovně předškolního a školního vzdělávání, celoživotního vzdělávání a podpory inkluze. Rozvoj komunitního strategického plánování se stanovením jednotlivých cílů komunity, podporou komunitních center, sociálních služeb napojených na tato centra, podporou dobrovolnictví a spolků, sociálního začleňování (sociální podnik). To vše je úzce propojeno s celkovým zlepšením komunikace mezi občanem a samosprávou.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600"/>
              </a:spcAft>
            </a:pPr>
            <a:r>
              <a:rPr lang="cs-CZ" sz="1800" dirty="0">
                <a:effectLst/>
                <a:latin typeface="Calibri" panose="020F0502020204030204" pitchFamily="34" charset="0"/>
                <a:ea typeface="Calibri" panose="020F0502020204030204" pitchFamily="34" charset="0"/>
                <a:cs typeface="Arial" panose="020B0604020202020204" pitchFamily="34" charset="0"/>
              </a:rPr>
              <a:t>V oblasti životního prostředí je strategickým cílem zlepšování stavu přírody a krajiny včetně čistoty vod a jejich retence, koordinovaný systém protipovodňové ochrany, optimalizace nakládání s odpady, řešení </a:t>
            </a:r>
            <a:r>
              <a:rPr lang="cs-CZ" sz="1800" dirty="0" err="1">
                <a:effectLst/>
                <a:latin typeface="Calibri" panose="020F0502020204030204" pitchFamily="34" charset="0"/>
                <a:ea typeface="Calibri" panose="020F0502020204030204" pitchFamily="34" charset="0"/>
                <a:cs typeface="Arial" panose="020B0604020202020204" pitchFamily="34" charset="0"/>
              </a:rPr>
              <a:t>brownfields</a:t>
            </a:r>
            <a:r>
              <a:rPr lang="cs-CZ" sz="1800" dirty="0">
                <a:effectLst/>
                <a:latin typeface="Calibri" panose="020F0502020204030204" pitchFamily="34" charset="0"/>
                <a:ea typeface="Calibri" panose="020F0502020204030204" pitchFamily="34" charset="0"/>
                <a:cs typeface="Arial" panose="020B0604020202020204" pitchFamily="34" charset="0"/>
              </a:rPr>
              <a:t>, snížení zatížení území individuální dopravou.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600"/>
              </a:spcAft>
            </a:pPr>
            <a:r>
              <a:rPr lang="cs-CZ" sz="1800" dirty="0">
                <a:effectLst/>
                <a:latin typeface="Calibri" panose="020F0502020204030204" pitchFamily="34" charset="0"/>
                <a:ea typeface="Calibri" panose="020F0502020204030204" pitchFamily="34" charset="0"/>
                <a:cs typeface="Arial" panose="020B0604020202020204" pitchFamily="34" charset="0"/>
              </a:rPr>
              <a:t>V oblasti hospodářského rozvoje území je základním předpokladem kromě podpory vzdělávání rozvoj infrastruktury pro podnikání, hledání možností podpory malého a středního podnikání včetně zemědělského a lesnického, podpora sociálního začleňování, podpora a koordinace v oblasti cestovního o ruchu a tvorby turistických produktů.</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cs-CZ" dirty="0"/>
          </a:p>
        </p:txBody>
      </p:sp>
      <p:sp>
        <p:nvSpPr>
          <p:cNvPr id="4" name="Zástupný symbol pro zápatí 3">
            <a:extLst>
              <a:ext uri="{FF2B5EF4-FFF2-40B4-BE49-F238E27FC236}">
                <a16:creationId xmlns:a16="http://schemas.microsoft.com/office/drawing/2014/main" id="{8696E839-6F35-4FBF-A501-536708ABB78D}"/>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4CF4B04B-EBC0-49F7-A8B4-B8C302016E28}"/>
              </a:ext>
            </a:extLst>
          </p:cNvPr>
          <p:cNvSpPr>
            <a:spLocks noGrp="1"/>
          </p:cNvSpPr>
          <p:nvPr>
            <p:ph type="sldNum" sz="quarter" idx="12"/>
          </p:nvPr>
        </p:nvSpPr>
        <p:spPr/>
        <p:txBody>
          <a:bodyPr/>
          <a:lstStyle/>
          <a:p>
            <a:fld id="{F2B3C656-15CD-496E-B9B7-729279219885}" type="slidenum">
              <a:rPr lang="cs-CZ" smtClean="0"/>
              <a:t>17</a:t>
            </a:fld>
            <a:endParaRPr lang="cs-CZ"/>
          </a:p>
        </p:txBody>
      </p:sp>
    </p:spTree>
    <p:extLst>
      <p:ext uri="{BB962C8B-B14F-4D97-AF65-F5344CB8AC3E}">
        <p14:creationId xmlns:p14="http://schemas.microsoft.com/office/powerpoint/2010/main" val="37917278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EC7274-6E36-4131-A994-7E569094522F}"/>
              </a:ext>
            </a:extLst>
          </p:cNvPr>
          <p:cNvSpPr>
            <a:spLocks noGrp="1"/>
          </p:cNvSpPr>
          <p:nvPr>
            <p:ph type="title"/>
          </p:nvPr>
        </p:nvSpPr>
        <p:spPr/>
        <p:txBody>
          <a:bodyPr>
            <a:normAutofit fontScale="90000"/>
          </a:bodyPr>
          <a:lstStyle/>
          <a:p>
            <a:r>
              <a:rPr lang="cs-CZ" sz="3600" b="1" dirty="0">
                <a:solidFill>
                  <a:srgbClr val="00B050"/>
                </a:solidFill>
              </a:rPr>
              <a:t>Aktuální potřeby z pohledu samospráv</a:t>
            </a:r>
            <a:br>
              <a:rPr lang="cs-CZ" sz="3600" b="1" dirty="0">
                <a:solidFill>
                  <a:srgbClr val="00B050"/>
                </a:solidFill>
              </a:rPr>
            </a:br>
            <a:br>
              <a:rPr lang="cs-CZ" dirty="0"/>
            </a:br>
            <a:br>
              <a:rPr lang="cs-CZ" dirty="0"/>
            </a:br>
            <a:endParaRPr lang="cs-CZ" dirty="0"/>
          </a:p>
        </p:txBody>
      </p:sp>
      <p:sp>
        <p:nvSpPr>
          <p:cNvPr id="3" name="Zástupný obsah 2">
            <a:extLst>
              <a:ext uri="{FF2B5EF4-FFF2-40B4-BE49-F238E27FC236}">
                <a16:creationId xmlns:a16="http://schemas.microsoft.com/office/drawing/2014/main" id="{91BC4546-7A4F-4033-A07D-A76013D0E4B4}"/>
              </a:ext>
            </a:extLst>
          </p:cNvPr>
          <p:cNvSpPr>
            <a:spLocks noGrp="1"/>
          </p:cNvSpPr>
          <p:nvPr>
            <p:ph idx="1"/>
          </p:nvPr>
        </p:nvSpPr>
        <p:spPr>
          <a:xfrm>
            <a:off x="677334" y="1930400"/>
            <a:ext cx="8596668" cy="3334058"/>
          </a:xfrm>
        </p:spPr>
        <p:txBody>
          <a:bodyPr>
            <a:normAutofit/>
          </a:bodyPr>
          <a:lstStyle/>
          <a:p>
            <a:pPr marL="0" indent="0" algn="ctr">
              <a:buNone/>
            </a:pPr>
            <a:endParaRPr lang="cs-CZ" sz="2000" dirty="0"/>
          </a:p>
        </p:txBody>
      </p:sp>
      <p:sp>
        <p:nvSpPr>
          <p:cNvPr id="4" name="Zástupný symbol pro zápatí 3">
            <a:extLst>
              <a:ext uri="{FF2B5EF4-FFF2-40B4-BE49-F238E27FC236}">
                <a16:creationId xmlns:a16="http://schemas.microsoft.com/office/drawing/2014/main" id="{80CAB9D3-167F-4A75-876E-40204633AF11}"/>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3663326E-BB29-471F-AC59-85D0365A5646}"/>
              </a:ext>
            </a:extLst>
          </p:cNvPr>
          <p:cNvSpPr>
            <a:spLocks noGrp="1"/>
          </p:cNvSpPr>
          <p:nvPr>
            <p:ph type="sldNum" sz="quarter" idx="12"/>
          </p:nvPr>
        </p:nvSpPr>
        <p:spPr/>
        <p:txBody>
          <a:bodyPr/>
          <a:lstStyle/>
          <a:p>
            <a:fld id="{F2B3C656-15CD-496E-B9B7-729279219885}" type="slidenum">
              <a:rPr lang="cs-CZ" smtClean="0"/>
              <a:t>18</a:t>
            </a:fld>
            <a:endParaRPr lang="cs-CZ"/>
          </a:p>
        </p:txBody>
      </p:sp>
      <p:graphicFrame>
        <p:nvGraphicFramePr>
          <p:cNvPr id="7" name="Tabulka 6">
            <a:extLst>
              <a:ext uri="{FF2B5EF4-FFF2-40B4-BE49-F238E27FC236}">
                <a16:creationId xmlns:a16="http://schemas.microsoft.com/office/drawing/2014/main" id="{7873971E-D730-4B2E-8DFA-D661C085C591}"/>
              </a:ext>
            </a:extLst>
          </p:cNvPr>
          <p:cNvGraphicFramePr>
            <a:graphicFrameLocks noGrp="1"/>
          </p:cNvGraphicFramePr>
          <p:nvPr>
            <p:extLst>
              <p:ext uri="{D42A27DB-BD31-4B8C-83A1-F6EECF244321}">
                <p14:modId xmlns:p14="http://schemas.microsoft.com/office/powerpoint/2010/main" val="4110566477"/>
              </p:ext>
            </p:extLst>
          </p:nvPr>
        </p:nvGraphicFramePr>
        <p:xfrm>
          <a:off x="487553" y="1352430"/>
          <a:ext cx="10718160" cy="4754880"/>
        </p:xfrm>
        <a:graphic>
          <a:graphicData uri="http://schemas.openxmlformats.org/drawingml/2006/table">
            <a:tbl>
              <a:tblPr firstRow="1" bandRow="1">
                <a:tableStyleId>{16D9F66E-5EB9-4882-86FB-DCBF35E3C3E4}</a:tableStyleId>
              </a:tblPr>
              <a:tblGrid>
                <a:gridCol w="4067194">
                  <a:extLst>
                    <a:ext uri="{9D8B030D-6E8A-4147-A177-3AD203B41FA5}">
                      <a16:colId xmlns:a16="http://schemas.microsoft.com/office/drawing/2014/main" val="20000"/>
                    </a:ext>
                  </a:extLst>
                </a:gridCol>
                <a:gridCol w="6650966">
                  <a:extLst>
                    <a:ext uri="{9D8B030D-6E8A-4147-A177-3AD203B41FA5}">
                      <a16:colId xmlns:a16="http://schemas.microsoft.com/office/drawing/2014/main" val="20001"/>
                    </a:ext>
                  </a:extLst>
                </a:gridCol>
              </a:tblGrid>
              <a:tr h="521400">
                <a:tc>
                  <a:txBody>
                    <a:bodyPr/>
                    <a:lstStyle/>
                    <a:p>
                      <a:r>
                        <a:rPr lang="cs-CZ" dirty="0"/>
                        <a:t>Zadržování vody v krajině</a:t>
                      </a:r>
                    </a:p>
                  </a:txBody>
                  <a:tcPr/>
                </a:tc>
                <a:tc>
                  <a:txBody>
                    <a:bodyPr/>
                    <a:lstStyle/>
                    <a:p>
                      <a:r>
                        <a:rPr lang="cs-CZ" b="0" dirty="0"/>
                        <a:t>Systémy pro udržení vody v krajině, výsadba zeleně, hospodaření s dešťovou vodou, suché poldry, malá vodní nádrž na zachytávání přívalových dešťů</a:t>
                      </a:r>
                      <a:r>
                        <a:rPr lang="cs-CZ" sz="1800" b="0" i="0" kern="1200" dirty="0">
                          <a:solidFill>
                            <a:schemeClr val="dk1"/>
                          </a:solidFill>
                          <a:effectLst/>
                          <a:latin typeface="+mn-lt"/>
                          <a:ea typeface="+mn-ea"/>
                          <a:cs typeface="+mn-cs"/>
                        </a:rPr>
                        <a:t>, odbahnění tůní-rybníků, vybudování mokřadů, tůní, rybníků, revitalizace vodních toků, Retenční nádrž na zadržování dešťové vody z centrální části obce, využití dešťové vody z veřejných budov</a:t>
                      </a:r>
                      <a:endParaRPr lang="cs-CZ" b="0" dirty="0"/>
                    </a:p>
                  </a:txBody>
                  <a:tcPr/>
                </a:tc>
                <a:extLst>
                  <a:ext uri="{0D108BD9-81ED-4DB2-BD59-A6C34878D82A}">
                    <a16:rowId xmlns:a16="http://schemas.microsoft.com/office/drawing/2014/main" val="10000"/>
                  </a:ext>
                </a:extLst>
              </a:tr>
              <a:tr h="370840">
                <a:tc>
                  <a:txBody>
                    <a:bodyPr/>
                    <a:lstStyle/>
                    <a:p>
                      <a:r>
                        <a:rPr lang="cs-CZ" b="1" dirty="0"/>
                        <a:t>Odpady</a:t>
                      </a:r>
                    </a:p>
                  </a:txBody>
                  <a:tcPr/>
                </a:tc>
                <a:tc>
                  <a:txBody>
                    <a:bodyPr/>
                    <a:lstStyle/>
                    <a:p>
                      <a:r>
                        <a:rPr lang="cs-CZ" dirty="0"/>
                        <a:t>Eko dvory, Sběrné dvory, Komunitní kompostárny, separace odpadů, </a:t>
                      </a:r>
                      <a:r>
                        <a:rPr lang="cs-CZ" sz="1800" b="0" i="0" kern="1200" dirty="0">
                          <a:solidFill>
                            <a:schemeClr val="dk1"/>
                          </a:solidFill>
                          <a:effectLst/>
                          <a:latin typeface="+mn-lt"/>
                          <a:ea typeface="+mn-ea"/>
                          <a:cs typeface="+mn-cs"/>
                        </a:rPr>
                        <a:t>Koncové zpracování separovaného odpadu: (dřevo, plasty, papír), hledat cesty jak zvýšit % separace bio odpadu a cesty k jeho přirozenému návratu do půdy. Osvěta, vzdělání ..., </a:t>
                      </a:r>
                      <a:endParaRPr lang="cs-CZ" dirty="0"/>
                    </a:p>
                  </a:txBody>
                  <a:tcPr/>
                </a:tc>
                <a:extLst>
                  <a:ext uri="{0D108BD9-81ED-4DB2-BD59-A6C34878D82A}">
                    <a16:rowId xmlns:a16="http://schemas.microsoft.com/office/drawing/2014/main" val="10001"/>
                  </a:ext>
                </a:extLst>
              </a:tr>
              <a:tr h="370840">
                <a:tc>
                  <a:txBody>
                    <a:bodyPr/>
                    <a:lstStyle/>
                    <a:p>
                      <a:r>
                        <a:rPr lang="cs-CZ" b="1" dirty="0"/>
                        <a:t>Péče o krajinu</a:t>
                      </a:r>
                    </a:p>
                  </a:txBody>
                  <a:tcPr/>
                </a:tc>
                <a:tc>
                  <a:txBody>
                    <a:bodyPr/>
                    <a:lstStyle/>
                    <a:p>
                      <a:r>
                        <a:rPr lang="cs-CZ" sz="1800" b="0" i="0" kern="1200" dirty="0">
                          <a:solidFill>
                            <a:schemeClr val="dk1"/>
                          </a:solidFill>
                          <a:effectLst/>
                          <a:latin typeface="+mn-lt"/>
                          <a:ea typeface="+mn-ea"/>
                          <a:cs typeface="+mn-cs"/>
                        </a:rPr>
                        <a:t>Rozrušení velkých lánů obnovou bývalých obecních polních cest a jejich osázení zelení, Aleje, Obnova historických cest, výsadbu stromů, keřů - větrolamy, atd</a:t>
                      </a:r>
                      <a:endParaRPr lang="cs-CZ" dirty="0"/>
                    </a:p>
                  </a:txBody>
                  <a:tcPr/>
                </a:tc>
                <a:extLst>
                  <a:ext uri="{0D108BD9-81ED-4DB2-BD59-A6C34878D82A}">
                    <a16:rowId xmlns:a16="http://schemas.microsoft.com/office/drawing/2014/main" val="10002"/>
                  </a:ext>
                </a:extLst>
              </a:tr>
              <a:tr h="269719">
                <a:tc>
                  <a:txBody>
                    <a:bodyPr/>
                    <a:lstStyle/>
                    <a:p>
                      <a:r>
                        <a:rPr lang="cs-CZ" sz="1800" b="1" kern="1200" dirty="0">
                          <a:solidFill>
                            <a:schemeClr val="dk1"/>
                          </a:solidFill>
                          <a:latin typeface="+mn-lt"/>
                          <a:ea typeface="+mn-ea"/>
                          <a:cs typeface="+mn-cs"/>
                        </a:rPr>
                        <a:t>Chodníky a místní komunikace</a:t>
                      </a:r>
                    </a:p>
                  </a:txBody>
                  <a:tcPr/>
                </a:tc>
                <a:tc>
                  <a:txBody>
                    <a:bodyPr/>
                    <a:lstStyle/>
                    <a:p>
                      <a:r>
                        <a:rPr lang="cs-CZ" b="0" dirty="0"/>
                        <a:t>Výstavba/rekonstrukce/opravy</a:t>
                      </a:r>
                      <a:r>
                        <a:rPr lang="cs-CZ" b="0" baseline="0" dirty="0"/>
                        <a:t> + bezpečnostní prvky, polní cesty, lesní cesty</a:t>
                      </a:r>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8299167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EC7274-6E36-4131-A994-7E569094522F}"/>
              </a:ext>
            </a:extLst>
          </p:cNvPr>
          <p:cNvSpPr>
            <a:spLocks noGrp="1"/>
          </p:cNvSpPr>
          <p:nvPr>
            <p:ph type="title"/>
          </p:nvPr>
        </p:nvSpPr>
        <p:spPr>
          <a:xfrm>
            <a:off x="677334" y="320615"/>
            <a:ext cx="8596668" cy="1320800"/>
          </a:xfrm>
        </p:spPr>
        <p:txBody>
          <a:bodyPr>
            <a:normAutofit fontScale="90000"/>
          </a:bodyPr>
          <a:lstStyle/>
          <a:p>
            <a:r>
              <a:rPr lang="cs-CZ" sz="3600" b="1" dirty="0">
                <a:solidFill>
                  <a:srgbClr val="00B050"/>
                </a:solidFill>
              </a:rPr>
              <a:t>Aktuální potřeby z pohledu samospráv</a:t>
            </a:r>
            <a:br>
              <a:rPr lang="cs-CZ" sz="3600" b="1" dirty="0">
                <a:solidFill>
                  <a:srgbClr val="00B050"/>
                </a:solidFill>
              </a:rPr>
            </a:br>
            <a:br>
              <a:rPr lang="cs-CZ" dirty="0"/>
            </a:br>
            <a:br>
              <a:rPr lang="cs-CZ" dirty="0"/>
            </a:br>
            <a:endParaRPr lang="cs-CZ" dirty="0"/>
          </a:p>
        </p:txBody>
      </p:sp>
      <p:sp>
        <p:nvSpPr>
          <p:cNvPr id="3" name="Zástupný obsah 2">
            <a:extLst>
              <a:ext uri="{FF2B5EF4-FFF2-40B4-BE49-F238E27FC236}">
                <a16:creationId xmlns:a16="http://schemas.microsoft.com/office/drawing/2014/main" id="{91BC4546-7A4F-4033-A07D-A76013D0E4B4}"/>
              </a:ext>
            </a:extLst>
          </p:cNvPr>
          <p:cNvSpPr>
            <a:spLocks noGrp="1"/>
          </p:cNvSpPr>
          <p:nvPr>
            <p:ph idx="1"/>
          </p:nvPr>
        </p:nvSpPr>
        <p:spPr>
          <a:xfrm>
            <a:off x="677334" y="1930400"/>
            <a:ext cx="8596668" cy="3334058"/>
          </a:xfrm>
        </p:spPr>
        <p:txBody>
          <a:bodyPr>
            <a:normAutofit/>
          </a:bodyPr>
          <a:lstStyle/>
          <a:p>
            <a:pPr marL="0" indent="0" algn="ctr">
              <a:buNone/>
            </a:pPr>
            <a:endParaRPr lang="cs-CZ" sz="2000" dirty="0"/>
          </a:p>
        </p:txBody>
      </p:sp>
      <p:sp>
        <p:nvSpPr>
          <p:cNvPr id="4" name="Zástupný symbol pro zápatí 3">
            <a:extLst>
              <a:ext uri="{FF2B5EF4-FFF2-40B4-BE49-F238E27FC236}">
                <a16:creationId xmlns:a16="http://schemas.microsoft.com/office/drawing/2014/main" id="{80CAB9D3-167F-4A75-876E-40204633AF11}"/>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3663326E-BB29-471F-AC59-85D0365A5646}"/>
              </a:ext>
            </a:extLst>
          </p:cNvPr>
          <p:cNvSpPr>
            <a:spLocks noGrp="1"/>
          </p:cNvSpPr>
          <p:nvPr>
            <p:ph type="sldNum" sz="quarter" idx="12"/>
          </p:nvPr>
        </p:nvSpPr>
        <p:spPr/>
        <p:txBody>
          <a:bodyPr/>
          <a:lstStyle/>
          <a:p>
            <a:fld id="{F2B3C656-15CD-496E-B9B7-729279219885}" type="slidenum">
              <a:rPr lang="cs-CZ" smtClean="0"/>
              <a:t>19</a:t>
            </a:fld>
            <a:endParaRPr lang="cs-CZ"/>
          </a:p>
        </p:txBody>
      </p:sp>
      <p:graphicFrame>
        <p:nvGraphicFramePr>
          <p:cNvPr id="7" name="Tabulka 6">
            <a:extLst>
              <a:ext uri="{FF2B5EF4-FFF2-40B4-BE49-F238E27FC236}">
                <a16:creationId xmlns:a16="http://schemas.microsoft.com/office/drawing/2014/main" id="{7873971E-D730-4B2E-8DFA-D661C085C591}"/>
              </a:ext>
            </a:extLst>
          </p:cNvPr>
          <p:cNvGraphicFramePr>
            <a:graphicFrameLocks noGrp="1"/>
          </p:cNvGraphicFramePr>
          <p:nvPr>
            <p:extLst>
              <p:ext uri="{D42A27DB-BD31-4B8C-83A1-F6EECF244321}">
                <p14:modId xmlns:p14="http://schemas.microsoft.com/office/powerpoint/2010/main" val="3416744114"/>
              </p:ext>
            </p:extLst>
          </p:nvPr>
        </p:nvGraphicFramePr>
        <p:xfrm>
          <a:off x="452042" y="1011804"/>
          <a:ext cx="10718160" cy="4073969"/>
        </p:xfrm>
        <a:graphic>
          <a:graphicData uri="http://schemas.openxmlformats.org/drawingml/2006/table">
            <a:tbl>
              <a:tblPr firstRow="1" bandRow="1">
                <a:tableStyleId>{16D9F66E-5EB9-4882-86FB-DCBF35E3C3E4}</a:tableStyleId>
              </a:tblPr>
              <a:tblGrid>
                <a:gridCol w="4067194">
                  <a:extLst>
                    <a:ext uri="{9D8B030D-6E8A-4147-A177-3AD203B41FA5}">
                      <a16:colId xmlns:a16="http://schemas.microsoft.com/office/drawing/2014/main" val="20000"/>
                    </a:ext>
                  </a:extLst>
                </a:gridCol>
                <a:gridCol w="6650966">
                  <a:extLst>
                    <a:ext uri="{9D8B030D-6E8A-4147-A177-3AD203B41FA5}">
                      <a16:colId xmlns:a16="http://schemas.microsoft.com/office/drawing/2014/main" val="20001"/>
                    </a:ext>
                  </a:extLst>
                </a:gridCol>
              </a:tblGrid>
              <a:tr h="370840">
                <a:tc>
                  <a:txBody>
                    <a:bodyPr/>
                    <a:lstStyle/>
                    <a:p>
                      <a:r>
                        <a:rPr lang="cs-CZ" b="1" dirty="0"/>
                        <a:t>Cyklodoprava</a:t>
                      </a:r>
                    </a:p>
                  </a:txBody>
                  <a:tcPr/>
                </a:tc>
                <a:tc>
                  <a:txBody>
                    <a:bodyPr/>
                    <a:lstStyle/>
                    <a:p>
                      <a:r>
                        <a:rPr lang="cs-CZ" sz="1800" b="0" kern="1200" baseline="0" dirty="0">
                          <a:solidFill>
                            <a:schemeClr val="dk1"/>
                          </a:solidFill>
                          <a:latin typeface="+mn-lt"/>
                          <a:ea typeface="+mn-ea"/>
                          <a:cs typeface="+mn-cs"/>
                        </a:rPr>
                        <a:t>Množství plánovaných cyklostezek/cyklotras, propojení obcí, mobiliář – vybavení cyklostezek/tras, odpočívadla, prvky pro bruslaře a skateboardisty, … Budování nových stezek/tras + rekonstrukce stávajících</a:t>
                      </a:r>
                    </a:p>
                  </a:txBody>
                  <a:tcPr/>
                </a:tc>
                <a:extLst>
                  <a:ext uri="{0D108BD9-81ED-4DB2-BD59-A6C34878D82A}">
                    <a16:rowId xmlns:a16="http://schemas.microsoft.com/office/drawing/2014/main" val="10000"/>
                  </a:ext>
                </a:extLst>
              </a:tr>
              <a:tr h="370840">
                <a:tc>
                  <a:txBody>
                    <a:bodyPr/>
                    <a:lstStyle/>
                    <a:p>
                      <a:r>
                        <a:rPr lang="cs-CZ" b="1" dirty="0"/>
                        <a:t>Bezpečnost dopravy</a:t>
                      </a:r>
                    </a:p>
                  </a:txBody>
                  <a:tcPr/>
                </a:tc>
                <a:tc>
                  <a:txBody>
                    <a:bodyPr/>
                    <a:lstStyle/>
                    <a:p>
                      <a:r>
                        <a:rPr lang="cs-CZ" dirty="0"/>
                        <a:t>Zpomalení provozu, bezpečnostní prvky, rekonstrukce místních komunikací, </a:t>
                      </a:r>
                      <a:r>
                        <a:rPr lang="cs-CZ" sz="1800" b="0" i="0" kern="1200" dirty="0">
                          <a:solidFill>
                            <a:schemeClr val="dk1"/>
                          </a:solidFill>
                          <a:effectLst/>
                          <a:latin typeface="+mn-lt"/>
                          <a:ea typeface="+mn-ea"/>
                          <a:cs typeface="+mn-cs"/>
                        </a:rPr>
                        <a:t>nasvícení obecních přechodů pro chodce světlenými rampami nebo jinými prvky, úsekové měření, …</a:t>
                      </a:r>
                      <a:endParaRPr lang="cs-CZ" dirty="0"/>
                    </a:p>
                  </a:txBody>
                  <a:tcPr/>
                </a:tc>
                <a:extLst>
                  <a:ext uri="{0D108BD9-81ED-4DB2-BD59-A6C34878D82A}">
                    <a16:rowId xmlns:a16="http://schemas.microsoft.com/office/drawing/2014/main" val="10001"/>
                  </a:ext>
                </a:extLst>
              </a:tr>
              <a:tr h="370840">
                <a:tc>
                  <a:txBody>
                    <a:bodyPr/>
                    <a:lstStyle/>
                    <a:p>
                      <a:r>
                        <a:rPr lang="cs-CZ" b="1" dirty="0"/>
                        <a:t>Vzdělávání</a:t>
                      </a:r>
                    </a:p>
                  </a:txBody>
                  <a:tcPr/>
                </a:tc>
                <a:tc>
                  <a:txBody>
                    <a:bodyPr/>
                    <a:lstStyle/>
                    <a:p>
                      <a:r>
                        <a:rPr lang="cs-CZ" dirty="0"/>
                        <a:t>Posílení kapacit MŠ, ZŠ … výstavba nových budov, rekonstrukce/rozšiřování stávajících</a:t>
                      </a:r>
                    </a:p>
                    <a:p>
                      <a:r>
                        <a:rPr lang="cs-CZ" sz="1800" b="0" i="0" kern="1200" dirty="0">
                          <a:solidFill>
                            <a:schemeClr val="dk1"/>
                          </a:solidFill>
                          <a:effectLst/>
                          <a:latin typeface="+mn-lt"/>
                          <a:ea typeface="+mn-ea"/>
                          <a:cs typeface="+mn-cs"/>
                        </a:rPr>
                        <a:t>Rekonstrukce a zvýšení kapacity školních kuchyní a jídelen</a:t>
                      </a:r>
                    </a:p>
                    <a:p>
                      <a:r>
                        <a:rPr lang="cs-CZ" baseline="0" dirty="0"/>
                        <a:t>Vybavení škol,  zahrady/hřiště,  atd.</a:t>
                      </a:r>
                    </a:p>
                    <a:p>
                      <a:r>
                        <a:rPr lang="cs-CZ" baseline="0" dirty="0"/>
                        <a:t>Obecní knihovny</a:t>
                      </a:r>
                      <a:endParaRPr lang="cs-CZ" dirty="0"/>
                    </a:p>
                  </a:txBody>
                  <a:tcPr/>
                </a:tc>
                <a:extLst>
                  <a:ext uri="{0D108BD9-81ED-4DB2-BD59-A6C34878D82A}">
                    <a16:rowId xmlns:a16="http://schemas.microsoft.com/office/drawing/2014/main" val="10003"/>
                  </a:ext>
                </a:extLst>
              </a:tr>
              <a:tr h="507809">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cs-CZ" b="1" dirty="0"/>
                        <a:t>ČOV, kanalizace, vodovody…</a:t>
                      </a:r>
                    </a:p>
                  </a:txBody>
                  <a:tcPr/>
                </a:tc>
                <a:tc>
                  <a:txBody>
                    <a:bodyPr/>
                    <a:lstStyle/>
                    <a:p>
                      <a:r>
                        <a:rPr lang="cs-CZ" baseline="0" dirty="0"/>
                        <a:t>Budování/rekonstrukce kanalizací/vodovody/…</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3686989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F5A728-1112-4109-8ADB-010064B6EB29}"/>
              </a:ext>
            </a:extLst>
          </p:cNvPr>
          <p:cNvSpPr>
            <a:spLocks noGrp="1"/>
          </p:cNvSpPr>
          <p:nvPr>
            <p:ph type="title"/>
          </p:nvPr>
        </p:nvSpPr>
        <p:spPr/>
        <p:txBody>
          <a:bodyPr/>
          <a:lstStyle/>
          <a:p>
            <a:r>
              <a:rPr lang="cs-CZ" dirty="0"/>
              <a:t>Proces tvorby SCLLD</a:t>
            </a:r>
          </a:p>
        </p:txBody>
      </p:sp>
      <p:sp>
        <p:nvSpPr>
          <p:cNvPr id="3" name="Zástupný obsah 2">
            <a:extLst>
              <a:ext uri="{FF2B5EF4-FFF2-40B4-BE49-F238E27FC236}">
                <a16:creationId xmlns:a16="http://schemas.microsoft.com/office/drawing/2014/main" id="{E059210F-3318-4B1A-959D-C93D729CAA8D}"/>
              </a:ext>
            </a:extLst>
          </p:cNvPr>
          <p:cNvSpPr>
            <a:spLocks noGrp="1"/>
          </p:cNvSpPr>
          <p:nvPr>
            <p:ph idx="1"/>
          </p:nvPr>
        </p:nvSpPr>
        <p:spPr>
          <a:xfrm>
            <a:off x="677334" y="1393795"/>
            <a:ext cx="8596668" cy="4647568"/>
          </a:xfrm>
        </p:spPr>
        <p:txBody>
          <a:bodyPr>
            <a:normAutofit/>
          </a:bodyPr>
          <a:lstStyle/>
          <a:p>
            <a:pPr>
              <a:buFont typeface="+mj-lt"/>
              <a:buAutoNum type="arabicPeriod"/>
            </a:pPr>
            <a:r>
              <a:rPr lang="cs-CZ" dirty="0"/>
              <a:t>Aktuální situace, potřeby a rozvojový potenciál v území působnosti MAS</a:t>
            </a:r>
            <a:br>
              <a:rPr lang="cs-CZ" dirty="0"/>
            </a:br>
            <a:r>
              <a:rPr lang="cs-CZ" dirty="0"/>
              <a:t>Statistické údaje + názory lidí z regionu (občané, samosprávy, podnikatelé, neziskovky)</a:t>
            </a:r>
          </a:p>
          <a:p>
            <a:pPr>
              <a:buFont typeface="+mj-lt"/>
              <a:buAutoNum type="arabicPeriod"/>
            </a:pPr>
            <a:r>
              <a:rPr lang="cs-CZ" dirty="0"/>
              <a:t>Jaké potřeby je vhodné řešit a s přispěním MAS?</a:t>
            </a:r>
            <a:br>
              <a:rPr lang="cs-CZ" dirty="0"/>
            </a:br>
            <a:r>
              <a:rPr lang="cs-CZ" dirty="0"/>
              <a:t>V jakých oblastech bychom si přáli a můžeme očekávat rozpoznatelný pozitivní dopad MAS pro území?</a:t>
            </a:r>
            <a:br>
              <a:rPr lang="cs-CZ" dirty="0"/>
            </a:br>
            <a:r>
              <a:rPr lang="cs-CZ" dirty="0"/>
              <a:t>Na podporu jakých potřeb se zaměřit nejvíce?</a:t>
            </a:r>
          </a:p>
          <a:p>
            <a:pPr>
              <a:buFont typeface="+mj-lt"/>
              <a:buAutoNum type="arabicPeriod"/>
            </a:pPr>
            <a:endParaRPr lang="cs-CZ" dirty="0"/>
          </a:p>
          <a:p>
            <a:pPr>
              <a:buFont typeface="+mj-lt"/>
              <a:buAutoNum type="arabicPeriod"/>
            </a:pPr>
            <a:r>
              <a:rPr lang="cs-CZ" dirty="0"/>
              <a:t>Zpracování návrhu strategie a jeho předložení ke komunitnímu projednání Valné hromadě MAS. Do </a:t>
            </a:r>
            <a:r>
              <a:rPr lang="cs-CZ" b="1" dirty="0">
                <a:solidFill>
                  <a:srgbClr val="FF0000"/>
                </a:solidFill>
              </a:rPr>
              <a:t>31.5.2021</a:t>
            </a:r>
          </a:p>
          <a:p>
            <a:pPr>
              <a:buFont typeface="+mj-lt"/>
              <a:buAutoNum type="arabicPeriod"/>
            </a:pPr>
            <a:r>
              <a:rPr lang="cs-CZ" dirty="0"/>
              <a:t>Zapracování připomínek a návrhů z komunitního projednávání</a:t>
            </a:r>
          </a:p>
          <a:p>
            <a:pPr>
              <a:buFont typeface="+mj-lt"/>
              <a:buAutoNum type="arabicPeriod"/>
            </a:pPr>
            <a:r>
              <a:rPr lang="cs-CZ" dirty="0"/>
              <a:t>Předložení strategie ke schválení Valné hromadě MAS </a:t>
            </a:r>
            <a:r>
              <a:rPr lang="cs-CZ" b="1" dirty="0">
                <a:solidFill>
                  <a:srgbClr val="FF0000"/>
                </a:solidFill>
              </a:rPr>
              <a:t>25.6.2021</a:t>
            </a:r>
          </a:p>
          <a:p>
            <a:pPr>
              <a:buFont typeface="+mj-lt"/>
              <a:buAutoNum type="arabicPeriod"/>
            </a:pPr>
            <a:endParaRPr lang="cs-CZ" dirty="0"/>
          </a:p>
        </p:txBody>
      </p:sp>
      <p:sp>
        <p:nvSpPr>
          <p:cNvPr id="4" name="Zástupný symbol pro zápatí 3">
            <a:extLst>
              <a:ext uri="{FF2B5EF4-FFF2-40B4-BE49-F238E27FC236}">
                <a16:creationId xmlns:a16="http://schemas.microsoft.com/office/drawing/2014/main" id="{B58EDBA7-EEE6-471A-820A-F3B7EFACCF62}"/>
              </a:ext>
            </a:extLst>
          </p:cNvPr>
          <p:cNvSpPr>
            <a:spLocks noGrp="1"/>
          </p:cNvSpPr>
          <p:nvPr>
            <p:ph type="ftr" sz="quarter" idx="11"/>
          </p:nvPr>
        </p:nvSpPr>
        <p:spPr/>
        <p:txBody>
          <a:bodyPr/>
          <a:lstStyle/>
          <a:p>
            <a:endParaRPr lang="cs-CZ" dirty="0"/>
          </a:p>
        </p:txBody>
      </p:sp>
      <p:sp>
        <p:nvSpPr>
          <p:cNvPr id="5" name="Zástupný symbol pro číslo snímku 4">
            <a:extLst>
              <a:ext uri="{FF2B5EF4-FFF2-40B4-BE49-F238E27FC236}">
                <a16:creationId xmlns:a16="http://schemas.microsoft.com/office/drawing/2014/main" id="{630E3422-03CC-485A-9568-D6655C41165F}"/>
              </a:ext>
            </a:extLst>
          </p:cNvPr>
          <p:cNvSpPr>
            <a:spLocks noGrp="1"/>
          </p:cNvSpPr>
          <p:nvPr>
            <p:ph type="sldNum" sz="quarter" idx="12"/>
          </p:nvPr>
        </p:nvSpPr>
        <p:spPr/>
        <p:txBody>
          <a:bodyPr/>
          <a:lstStyle/>
          <a:p>
            <a:fld id="{F2B3C656-15CD-496E-B9B7-729279219885}" type="slidenum">
              <a:rPr lang="cs-CZ" smtClean="0"/>
              <a:t>2</a:t>
            </a:fld>
            <a:endParaRPr lang="cs-CZ"/>
          </a:p>
        </p:txBody>
      </p:sp>
      <p:pic>
        <p:nvPicPr>
          <p:cNvPr id="8" name="Obrázek 7">
            <a:extLst>
              <a:ext uri="{FF2B5EF4-FFF2-40B4-BE49-F238E27FC236}">
                <a16:creationId xmlns:a16="http://schemas.microsoft.com/office/drawing/2014/main" id="{86E99893-A686-494A-9272-E6D115C3A4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8506" y="5767578"/>
            <a:ext cx="6541479" cy="1000019"/>
          </a:xfrm>
          <a:prstGeom prst="rect">
            <a:avLst/>
          </a:prstGeom>
        </p:spPr>
      </p:pic>
    </p:spTree>
    <p:extLst>
      <p:ext uri="{BB962C8B-B14F-4D97-AF65-F5344CB8AC3E}">
        <p14:creationId xmlns:p14="http://schemas.microsoft.com/office/powerpoint/2010/main" val="38081583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EC7274-6E36-4131-A994-7E569094522F}"/>
              </a:ext>
            </a:extLst>
          </p:cNvPr>
          <p:cNvSpPr>
            <a:spLocks noGrp="1"/>
          </p:cNvSpPr>
          <p:nvPr>
            <p:ph type="title"/>
          </p:nvPr>
        </p:nvSpPr>
        <p:spPr>
          <a:xfrm>
            <a:off x="677334" y="320615"/>
            <a:ext cx="8596668" cy="1320800"/>
          </a:xfrm>
        </p:spPr>
        <p:txBody>
          <a:bodyPr>
            <a:normAutofit fontScale="90000"/>
          </a:bodyPr>
          <a:lstStyle/>
          <a:p>
            <a:r>
              <a:rPr lang="cs-CZ" sz="3600" b="1" dirty="0">
                <a:solidFill>
                  <a:srgbClr val="00B050"/>
                </a:solidFill>
              </a:rPr>
              <a:t>Aktuální potřeby z pohledu samospráv</a:t>
            </a:r>
            <a:br>
              <a:rPr lang="cs-CZ" sz="3600" b="1" dirty="0">
                <a:solidFill>
                  <a:srgbClr val="00B050"/>
                </a:solidFill>
              </a:rPr>
            </a:br>
            <a:br>
              <a:rPr lang="cs-CZ" dirty="0"/>
            </a:br>
            <a:br>
              <a:rPr lang="cs-CZ" dirty="0"/>
            </a:br>
            <a:endParaRPr lang="cs-CZ" dirty="0"/>
          </a:p>
        </p:txBody>
      </p:sp>
      <p:sp>
        <p:nvSpPr>
          <p:cNvPr id="3" name="Zástupný obsah 2">
            <a:extLst>
              <a:ext uri="{FF2B5EF4-FFF2-40B4-BE49-F238E27FC236}">
                <a16:creationId xmlns:a16="http://schemas.microsoft.com/office/drawing/2014/main" id="{91BC4546-7A4F-4033-A07D-A76013D0E4B4}"/>
              </a:ext>
            </a:extLst>
          </p:cNvPr>
          <p:cNvSpPr>
            <a:spLocks noGrp="1"/>
          </p:cNvSpPr>
          <p:nvPr>
            <p:ph idx="1"/>
          </p:nvPr>
        </p:nvSpPr>
        <p:spPr>
          <a:xfrm>
            <a:off x="677334" y="1930400"/>
            <a:ext cx="8596668" cy="3334058"/>
          </a:xfrm>
        </p:spPr>
        <p:txBody>
          <a:bodyPr>
            <a:normAutofit/>
          </a:bodyPr>
          <a:lstStyle/>
          <a:p>
            <a:pPr marL="0" indent="0" algn="ctr">
              <a:buNone/>
            </a:pPr>
            <a:endParaRPr lang="cs-CZ" sz="2000" dirty="0"/>
          </a:p>
        </p:txBody>
      </p:sp>
      <p:sp>
        <p:nvSpPr>
          <p:cNvPr id="4" name="Zástupný symbol pro zápatí 3">
            <a:extLst>
              <a:ext uri="{FF2B5EF4-FFF2-40B4-BE49-F238E27FC236}">
                <a16:creationId xmlns:a16="http://schemas.microsoft.com/office/drawing/2014/main" id="{80CAB9D3-167F-4A75-876E-40204633AF11}"/>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3663326E-BB29-471F-AC59-85D0365A5646}"/>
              </a:ext>
            </a:extLst>
          </p:cNvPr>
          <p:cNvSpPr>
            <a:spLocks noGrp="1"/>
          </p:cNvSpPr>
          <p:nvPr>
            <p:ph type="sldNum" sz="quarter" idx="12"/>
          </p:nvPr>
        </p:nvSpPr>
        <p:spPr/>
        <p:txBody>
          <a:bodyPr/>
          <a:lstStyle/>
          <a:p>
            <a:fld id="{F2B3C656-15CD-496E-B9B7-729279219885}" type="slidenum">
              <a:rPr lang="cs-CZ" smtClean="0"/>
              <a:t>20</a:t>
            </a:fld>
            <a:endParaRPr lang="cs-CZ"/>
          </a:p>
        </p:txBody>
      </p:sp>
      <p:graphicFrame>
        <p:nvGraphicFramePr>
          <p:cNvPr id="7" name="Tabulka 6">
            <a:extLst>
              <a:ext uri="{FF2B5EF4-FFF2-40B4-BE49-F238E27FC236}">
                <a16:creationId xmlns:a16="http://schemas.microsoft.com/office/drawing/2014/main" id="{7873971E-D730-4B2E-8DFA-D661C085C591}"/>
              </a:ext>
            </a:extLst>
          </p:cNvPr>
          <p:cNvGraphicFramePr>
            <a:graphicFrameLocks noGrp="1"/>
          </p:cNvGraphicFramePr>
          <p:nvPr>
            <p:extLst>
              <p:ext uri="{D42A27DB-BD31-4B8C-83A1-F6EECF244321}">
                <p14:modId xmlns:p14="http://schemas.microsoft.com/office/powerpoint/2010/main" val="657192701"/>
              </p:ext>
            </p:extLst>
          </p:nvPr>
        </p:nvGraphicFramePr>
        <p:xfrm>
          <a:off x="496431" y="955231"/>
          <a:ext cx="10718160" cy="5902769"/>
        </p:xfrm>
        <a:graphic>
          <a:graphicData uri="http://schemas.openxmlformats.org/drawingml/2006/table">
            <a:tbl>
              <a:tblPr firstRow="1" bandRow="1">
                <a:tableStyleId>{16D9F66E-5EB9-4882-86FB-DCBF35E3C3E4}</a:tableStyleId>
              </a:tblPr>
              <a:tblGrid>
                <a:gridCol w="4067194">
                  <a:extLst>
                    <a:ext uri="{9D8B030D-6E8A-4147-A177-3AD203B41FA5}">
                      <a16:colId xmlns:a16="http://schemas.microsoft.com/office/drawing/2014/main" val="20000"/>
                    </a:ext>
                  </a:extLst>
                </a:gridCol>
                <a:gridCol w="6650966">
                  <a:extLst>
                    <a:ext uri="{9D8B030D-6E8A-4147-A177-3AD203B41FA5}">
                      <a16:colId xmlns:a16="http://schemas.microsoft.com/office/drawing/2014/main" val="20001"/>
                    </a:ext>
                  </a:extLst>
                </a:gridCol>
              </a:tblGrid>
              <a:tr h="370840">
                <a:tc>
                  <a:txBody>
                    <a:bodyPr/>
                    <a:lstStyle/>
                    <a:p>
                      <a:r>
                        <a:rPr lang="cs-CZ" dirty="0"/>
                        <a:t>Sociální služby</a:t>
                      </a:r>
                    </a:p>
                  </a:txBody>
                  <a:tcPr/>
                </a:tc>
                <a:tc>
                  <a:txBody>
                    <a:bodyPr/>
                    <a:lstStyle/>
                    <a:p>
                      <a:r>
                        <a:rPr lang="cs-CZ" b="0" dirty="0"/>
                        <a:t>Budování  zařízení pro seniory, DPS, Domov pro seniory, Centrum pro rodinu, Chráněné bydlení pro seniory, Komunitní centra</a:t>
                      </a:r>
                    </a:p>
                  </a:txBody>
                  <a:tcPr/>
                </a:tc>
                <a:extLst>
                  <a:ext uri="{0D108BD9-81ED-4DB2-BD59-A6C34878D82A}">
                    <a16:rowId xmlns:a16="http://schemas.microsoft.com/office/drawing/2014/main" val="10000"/>
                  </a:ext>
                </a:extLst>
              </a:tr>
              <a:tr h="370840">
                <a:tc>
                  <a:txBody>
                    <a:bodyPr/>
                    <a:lstStyle/>
                    <a:p>
                      <a:r>
                        <a:rPr lang="cs-CZ" b="1" dirty="0"/>
                        <a:t>Kulturní památky</a:t>
                      </a:r>
                    </a:p>
                  </a:txBody>
                  <a:tcPr/>
                </a:tc>
                <a:tc>
                  <a:txBody>
                    <a:bodyPr/>
                    <a:lstStyle/>
                    <a:p>
                      <a:r>
                        <a:rPr lang="cs-CZ" dirty="0"/>
                        <a:t>Značné množství záměrů na obnovu, opravy kulturních památek a památek místního významu</a:t>
                      </a:r>
                    </a:p>
                  </a:txBody>
                  <a:tcPr/>
                </a:tc>
                <a:extLst>
                  <a:ext uri="{0D108BD9-81ED-4DB2-BD59-A6C34878D82A}">
                    <a16:rowId xmlns:a16="http://schemas.microsoft.com/office/drawing/2014/main" val="10001"/>
                  </a:ext>
                </a:extLst>
              </a:tr>
              <a:tr h="370840">
                <a:tc>
                  <a:txBody>
                    <a:bodyPr/>
                    <a:lstStyle/>
                    <a:p>
                      <a:r>
                        <a:rPr lang="cs-CZ" b="1" dirty="0"/>
                        <a:t>Cestovní ruch</a:t>
                      </a:r>
                    </a:p>
                  </a:txBody>
                  <a:tcPr/>
                </a:tc>
                <a:tc>
                  <a:txBody>
                    <a:bodyPr/>
                    <a:lstStyle/>
                    <a:p>
                      <a:r>
                        <a:rPr lang="cs-CZ" dirty="0"/>
                        <a:t>Rozhledny, Vyhlídková místa, propagace památek (např. Rosického zámku, …), stezky, trasy</a:t>
                      </a:r>
                    </a:p>
                  </a:txBody>
                  <a:tcPr/>
                </a:tc>
                <a:extLst>
                  <a:ext uri="{0D108BD9-81ED-4DB2-BD59-A6C34878D82A}">
                    <a16:rowId xmlns:a16="http://schemas.microsoft.com/office/drawing/2014/main" val="10002"/>
                  </a:ext>
                </a:extLst>
              </a:tr>
              <a:tr h="370840">
                <a:tc>
                  <a:txBody>
                    <a:bodyPr/>
                    <a:lstStyle/>
                    <a:p>
                      <a:r>
                        <a:rPr lang="cs-CZ" b="1" dirty="0"/>
                        <a:t>Kulturní a spolková zařízení</a:t>
                      </a:r>
                    </a:p>
                  </a:txBody>
                  <a:tcPr/>
                </a:tc>
                <a:tc>
                  <a:txBody>
                    <a:bodyPr/>
                    <a:lstStyle/>
                    <a:p>
                      <a:r>
                        <a:rPr lang="cs-CZ" dirty="0"/>
                        <a:t>Komunitní centra, </a:t>
                      </a:r>
                      <a:r>
                        <a:rPr lang="cs-CZ" sz="1800" b="0" i="0" kern="1200" dirty="0">
                          <a:solidFill>
                            <a:schemeClr val="dk1"/>
                          </a:solidFill>
                          <a:effectLst/>
                          <a:latin typeface="+mn-lt"/>
                          <a:ea typeface="+mn-ea"/>
                          <a:cs typeface="+mn-cs"/>
                        </a:rPr>
                        <a:t>výstavba venkovních amfiteátrů pro kulturní a společenské vyžití občanů i pro výchovně vzdělávací aktivity - pergoly, parkety, zázemí... Renovace a vybavení kulturních domů, </a:t>
                      </a:r>
                      <a:endParaRPr lang="cs-CZ" dirty="0"/>
                    </a:p>
                  </a:txBody>
                  <a:tcPr/>
                </a:tc>
                <a:extLst>
                  <a:ext uri="{0D108BD9-81ED-4DB2-BD59-A6C34878D82A}">
                    <a16:rowId xmlns:a16="http://schemas.microsoft.com/office/drawing/2014/main" val="10003"/>
                  </a:ext>
                </a:extLst>
              </a:tr>
              <a:tr h="269719">
                <a:tc>
                  <a:txBody>
                    <a:bodyPr/>
                    <a:lstStyle/>
                    <a:p>
                      <a:r>
                        <a:rPr lang="cs-CZ" b="1" dirty="0"/>
                        <a:t>Veřejná</a:t>
                      </a:r>
                      <a:r>
                        <a:rPr lang="cs-CZ" b="1" baseline="0" dirty="0"/>
                        <a:t> prostranství</a:t>
                      </a:r>
                      <a:endParaRPr lang="cs-CZ" b="1" dirty="0"/>
                    </a:p>
                  </a:txBody>
                  <a:tcPr/>
                </a:tc>
                <a:tc>
                  <a:txBody>
                    <a:bodyPr/>
                    <a:lstStyle/>
                    <a:p>
                      <a:r>
                        <a:rPr lang="cs-CZ" dirty="0"/>
                        <a:t>Revitalizace veřejných</a:t>
                      </a:r>
                      <a:r>
                        <a:rPr lang="cs-CZ" baseline="0" dirty="0"/>
                        <a:t> prostranství, rekonstrukce veřejných budov (zdravotní středisko), výstavba nového OÚ; </a:t>
                      </a:r>
                      <a:r>
                        <a:rPr lang="cs-CZ" baseline="0" dirty="0" err="1"/>
                        <a:t>revitalitzace</a:t>
                      </a:r>
                      <a:r>
                        <a:rPr lang="cs-CZ" baseline="0" dirty="0"/>
                        <a:t> náměstí, návsí, dětská hřiště, sportoviště, </a:t>
                      </a:r>
                      <a:r>
                        <a:rPr lang="cs-CZ" sz="1800" b="0" i="0" kern="1200" dirty="0">
                          <a:solidFill>
                            <a:schemeClr val="dk1"/>
                          </a:solidFill>
                          <a:effectLst/>
                          <a:latin typeface="+mn-lt"/>
                          <a:ea typeface="+mn-ea"/>
                          <a:cs typeface="+mn-cs"/>
                        </a:rPr>
                        <a:t>odpočinkové zóny s lavičkami, stromy a herními prvky pro děti.</a:t>
                      </a:r>
                      <a:r>
                        <a:rPr lang="cs-CZ" baseline="0" dirty="0"/>
                        <a:t> WC, parkovací plochy, veřejná osvětlení, </a:t>
                      </a:r>
                      <a:r>
                        <a:rPr lang="cs-CZ" sz="1800" b="0" i="0" kern="1200" dirty="0">
                          <a:solidFill>
                            <a:schemeClr val="dk1"/>
                          </a:solidFill>
                          <a:effectLst/>
                          <a:latin typeface="+mn-lt"/>
                          <a:ea typeface="+mn-ea"/>
                          <a:cs typeface="+mn-cs"/>
                        </a:rPr>
                        <a:t>revitalizace před hřbitovy, </a:t>
                      </a:r>
                      <a:r>
                        <a:rPr lang="cs-CZ" baseline="0" dirty="0"/>
                        <a:t>úprava zeleně (intravilán i extravilán), </a:t>
                      </a:r>
                      <a:r>
                        <a:rPr lang="cs-CZ" sz="1800" b="0" i="0" kern="1200" dirty="0">
                          <a:solidFill>
                            <a:schemeClr val="dk1"/>
                          </a:solidFill>
                          <a:effectLst/>
                          <a:latin typeface="+mn-lt"/>
                          <a:ea typeface="+mn-ea"/>
                          <a:cs typeface="+mn-cs"/>
                        </a:rPr>
                        <a:t>zastřešení autobusových zastávek, …</a:t>
                      </a:r>
                      <a:endParaRPr lang="cs-CZ" dirty="0"/>
                    </a:p>
                  </a:txBody>
                  <a:tcPr/>
                </a:tc>
                <a:extLst>
                  <a:ext uri="{0D108BD9-81ED-4DB2-BD59-A6C34878D82A}">
                    <a16:rowId xmlns:a16="http://schemas.microsoft.com/office/drawing/2014/main" val="10004"/>
                  </a:ext>
                </a:extLst>
              </a:tr>
              <a:tr h="507809">
                <a:tc>
                  <a:txBody>
                    <a:bodyPr/>
                    <a:lstStyle/>
                    <a:p>
                      <a:r>
                        <a:rPr lang="cs-CZ" b="1" dirty="0"/>
                        <a:t>SDH</a:t>
                      </a:r>
                    </a:p>
                  </a:txBody>
                  <a:tcPr/>
                </a:tc>
                <a:tc>
                  <a:txBody>
                    <a:bodyPr/>
                    <a:lstStyle/>
                    <a:p>
                      <a:r>
                        <a:rPr lang="cs-CZ" dirty="0"/>
                        <a:t>Obecní nádrž, Výstavba hasičské zbrojnice </a:t>
                      </a:r>
                    </a:p>
                  </a:txBody>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8691862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EC7274-6E36-4131-A994-7E569094522F}"/>
              </a:ext>
            </a:extLst>
          </p:cNvPr>
          <p:cNvSpPr>
            <a:spLocks noGrp="1"/>
          </p:cNvSpPr>
          <p:nvPr>
            <p:ph type="title"/>
          </p:nvPr>
        </p:nvSpPr>
        <p:spPr/>
        <p:txBody>
          <a:bodyPr>
            <a:normAutofit fontScale="90000"/>
          </a:bodyPr>
          <a:lstStyle/>
          <a:p>
            <a:r>
              <a:rPr lang="cs-CZ" sz="3600" b="1" dirty="0">
                <a:solidFill>
                  <a:srgbClr val="00B050"/>
                </a:solidFill>
              </a:rPr>
              <a:t>Aktuální potřeby z pohledu samospráv</a:t>
            </a:r>
            <a:br>
              <a:rPr lang="cs-CZ" sz="3600" b="1" dirty="0">
                <a:solidFill>
                  <a:srgbClr val="00B050"/>
                </a:solidFill>
              </a:rPr>
            </a:br>
            <a:br>
              <a:rPr lang="cs-CZ" dirty="0"/>
            </a:br>
            <a:br>
              <a:rPr lang="cs-CZ" dirty="0"/>
            </a:br>
            <a:endParaRPr lang="cs-CZ" dirty="0"/>
          </a:p>
        </p:txBody>
      </p:sp>
      <p:sp>
        <p:nvSpPr>
          <p:cNvPr id="3" name="Zástupný obsah 2">
            <a:extLst>
              <a:ext uri="{FF2B5EF4-FFF2-40B4-BE49-F238E27FC236}">
                <a16:creationId xmlns:a16="http://schemas.microsoft.com/office/drawing/2014/main" id="{91BC4546-7A4F-4033-A07D-A76013D0E4B4}"/>
              </a:ext>
            </a:extLst>
          </p:cNvPr>
          <p:cNvSpPr>
            <a:spLocks noGrp="1"/>
          </p:cNvSpPr>
          <p:nvPr>
            <p:ph idx="1"/>
          </p:nvPr>
        </p:nvSpPr>
        <p:spPr>
          <a:xfrm>
            <a:off x="677334" y="1930400"/>
            <a:ext cx="8596668" cy="3334058"/>
          </a:xfrm>
        </p:spPr>
        <p:txBody>
          <a:bodyPr>
            <a:normAutofit/>
          </a:bodyPr>
          <a:lstStyle/>
          <a:p>
            <a:pPr marL="0" indent="0" algn="ctr">
              <a:buNone/>
            </a:pPr>
            <a:endParaRPr lang="cs-CZ" sz="2000" dirty="0"/>
          </a:p>
        </p:txBody>
      </p:sp>
      <p:sp>
        <p:nvSpPr>
          <p:cNvPr id="4" name="Zástupný symbol pro zápatí 3">
            <a:extLst>
              <a:ext uri="{FF2B5EF4-FFF2-40B4-BE49-F238E27FC236}">
                <a16:creationId xmlns:a16="http://schemas.microsoft.com/office/drawing/2014/main" id="{80CAB9D3-167F-4A75-876E-40204633AF11}"/>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3663326E-BB29-471F-AC59-85D0365A5646}"/>
              </a:ext>
            </a:extLst>
          </p:cNvPr>
          <p:cNvSpPr>
            <a:spLocks noGrp="1"/>
          </p:cNvSpPr>
          <p:nvPr>
            <p:ph type="sldNum" sz="quarter" idx="12"/>
          </p:nvPr>
        </p:nvSpPr>
        <p:spPr/>
        <p:txBody>
          <a:bodyPr/>
          <a:lstStyle/>
          <a:p>
            <a:fld id="{F2B3C656-15CD-496E-B9B7-729279219885}" type="slidenum">
              <a:rPr lang="cs-CZ" smtClean="0"/>
              <a:t>21</a:t>
            </a:fld>
            <a:endParaRPr lang="cs-CZ"/>
          </a:p>
        </p:txBody>
      </p:sp>
      <p:graphicFrame>
        <p:nvGraphicFramePr>
          <p:cNvPr id="7" name="Tabulka 6">
            <a:extLst>
              <a:ext uri="{FF2B5EF4-FFF2-40B4-BE49-F238E27FC236}">
                <a16:creationId xmlns:a16="http://schemas.microsoft.com/office/drawing/2014/main" id="{7873971E-D730-4B2E-8DFA-D661C085C591}"/>
              </a:ext>
            </a:extLst>
          </p:cNvPr>
          <p:cNvGraphicFramePr>
            <a:graphicFrameLocks noGrp="1"/>
          </p:cNvGraphicFramePr>
          <p:nvPr>
            <p:extLst>
              <p:ext uri="{D42A27DB-BD31-4B8C-83A1-F6EECF244321}">
                <p14:modId xmlns:p14="http://schemas.microsoft.com/office/powerpoint/2010/main" val="1499177109"/>
              </p:ext>
            </p:extLst>
          </p:nvPr>
        </p:nvGraphicFramePr>
        <p:xfrm>
          <a:off x="426128" y="1352430"/>
          <a:ext cx="10779585" cy="3566160"/>
        </p:xfrm>
        <a:graphic>
          <a:graphicData uri="http://schemas.openxmlformats.org/drawingml/2006/table">
            <a:tbl>
              <a:tblPr firstRow="1" bandRow="1">
                <a:tableStyleId>{16D9F66E-5EB9-4882-86FB-DCBF35E3C3E4}</a:tableStyleId>
              </a:tblPr>
              <a:tblGrid>
                <a:gridCol w="4128619">
                  <a:extLst>
                    <a:ext uri="{9D8B030D-6E8A-4147-A177-3AD203B41FA5}">
                      <a16:colId xmlns:a16="http://schemas.microsoft.com/office/drawing/2014/main" val="20000"/>
                    </a:ext>
                  </a:extLst>
                </a:gridCol>
                <a:gridCol w="6650966">
                  <a:extLst>
                    <a:ext uri="{9D8B030D-6E8A-4147-A177-3AD203B41FA5}">
                      <a16:colId xmlns:a16="http://schemas.microsoft.com/office/drawing/2014/main" val="20001"/>
                    </a:ext>
                  </a:extLst>
                </a:gridCol>
              </a:tblGrid>
              <a:tr h="370840">
                <a:tc>
                  <a:txBody>
                    <a:bodyPr/>
                    <a:lstStyle/>
                    <a:p>
                      <a:r>
                        <a:rPr lang="cs-CZ" sz="1800" b="1" i="0" kern="1200" dirty="0">
                          <a:solidFill>
                            <a:schemeClr val="dk1"/>
                          </a:solidFill>
                          <a:effectLst/>
                          <a:latin typeface="+mn-lt"/>
                          <a:ea typeface="+mn-ea"/>
                          <a:cs typeface="+mn-cs"/>
                        </a:rPr>
                        <a:t>Regionální zdravotnictví</a:t>
                      </a:r>
                      <a:endParaRPr lang="cs-CZ" b="1" dirty="0"/>
                    </a:p>
                  </a:txBody>
                  <a:tcPr/>
                </a:tc>
                <a:tc>
                  <a:txBody>
                    <a:bodyPr/>
                    <a:lstStyle/>
                    <a:p>
                      <a:r>
                        <a:rPr lang="cs-CZ" sz="1800" b="0" i="0" kern="1200" dirty="0">
                          <a:solidFill>
                            <a:schemeClr val="dk1"/>
                          </a:solidFill>
                          <a:effectLst/>
                          <a:latin typeface="+mn-lt"/>
                          <a:ea typeface="+mn-ea"/>
                          <a:cs typeface="+mn-cs"/>
                        </a:rPr>
                        <a:t>Lékaři z vesnic odcházejí, vesnické obvody jim nemají co nabídnout a nejsou pro ně atraktivní. Za základní lékařskou péčí se musí často dojíždět vzdáleně a složitě, což zejména pro starší občany není jednoduché. Řešením jsou dotace na rekonstrukce opravy a výstavby objektů pro poskytování zdravotní péče (zdravotní střediska, domy) a výstavby či rekonstrukce objektů motivujících k získání lékařů na venkov ( výstavba doktorských bytů).</a:t>
                      </a:r>
                      <a:endParaRPr lang="cs-CZ" b="0" dirty="0"/>
                    </a:p>
                  </a:txBody>
                  <a:tcPr/>
                </a:tc>
                <a:extLst>
                  <a:ext uri="{0D108BD9-81ED-4DB2-BD59-A6C34878D82A}">
                    <a16:rowId xmlns:a16="http://schemas.microsoft.com/office/drawing/2014/main" val="10000"/>
                  </a:ext>
                </a:extLst>
              </a:tr>
              <a:tr h="370840">
                <a:tc>
                  <a:txBody>
                    <a:bodyPr/>
                    <a:lstStyle/>
                    <a:p>
                      <a:r>
                        <a:rPr lang="cs-CZ" b="1" dirty="0"/>
                        <a:t>Revitalizace brownfieldů a bývalých vojenských prostoru</a:t>
                      </a:r>
                    </a:p>
                  </a:txBody>
                  <a:tcPr/>
                </a:tc>
                <a:tc>
                  <a:txBody>
                    <a:bodyPr/>
                    <a:lstStyle/>
                    <a:p>
                      <a:endParaRPr lang="cs-CZ" dirty="0"/>
                    </a:p>
                  </a:txBody>
                  <a:tcPr/>
                </a:tc>
                <a:extLst>
                  <a:ext uri="{0D108BD9-81ED-4DB2-BD59-A6C34878D82A}">
                    <a16:rowId xmlns:a16="http://schemas.microsoft.com/office/drawing/2014/main" val="10001"/>
                  </a:ext>
                </a:extLst>
              </a:tr>
              <a:tr h="370840">
                <a:tc>
                  <a:txBody>
                    <a:bodyPr/>
                    <a:lstStyle/>
                    <a:p>
                      <a:r>
                        <a:rPr lang="pl-PL" sz="1800" b="1" i="0" kern="1200" dirty="0">
                          <a:solidFill>
                            <a:schemeClr val="dk1"/>
                          </a:solidFill>
                          <a:effectLst/>
                          <a:latin typeface="+mn-lt"/>
                          <a:ea typeface="+mn-ea"/>
                          <a:cs typeface="+mn-cs"/>
                        </a:rPr>
                        <a:t>Udržení podpory obchodů a hospod v malých obcích</a:t>
                      </a:r>
                      <a:endParaRPr lang="cs-CZ" b="1" dirty="0"/>
                    </a:p>
                  </a:txBody>
                  <a:tcPr/>
                </a:tc>
                <a:tc>
                  <a:txBody>
                    <a:bodyPr/>
                    <a:lstStyle/>
                    <a:p>
                      <a:endParaRPr lang="cs-CZ"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6942968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EC7274-6E36-4131-A994-7E569094522F}"/>
              </a:ext>
            </a:extLst>
          </p:cNvPr>
          <p:cNvSpPr>
            <a:spLocks noGrp="1"/>
          </p:cNvSpPr>
          <p:nvPr>
            <p:ph type="title"/>
          </p:nvPr>
        </p:nvSpPr>
        <p:spPr/>
        <p:txBody>
          <a:bodyPr>
            <a:normAutofit fontScale="90000"/>
          </a:bodyPr>
          <a:lstStyle/>
          <a:p>
            <a:r>
              <a:rPr lang="cs-CZ" sz="3600" b="1" dirty="0">
                <a:solidFill>
                  <a:srgbClr val="00B050"/>
                </a:solidFill>
              </a:rPr>
              <a:t>Aktuální potřeby z pohledu občanů</a:t>
            </a:r>
            <a:br>
              <a:rPr lang="cs-CZ" sz="3600" b="1" dirty="0">
                <a:solidFill>
                  <a:srgbClr val="00B050"/>
                </a:solidFill>
              </a:rPr>
            </a:br>
            <a:br>
              <a:rPr lang="cs-CZ" dirty="0"/>
            </a:br>
            <a:br>
              <a:rPr lang="cs-CZ" dirty="0"/>
            </a:br>
            <a:endParaRPr lang="cs-CZ" dirty="0"/>
          </a:p>
        </p:txBody>
      </p:sp>
      <p:sp>
        <p:nvSpPr>
          <p:cNvPr id="4" name="Zástupný symbol pro zápatí 3">
            <a:extLst>
              <a:ext uri="{FF2B5EF4-FFF2-40B4-BE49-F238E27FC236}">
                <a16:creationId xmlns:a16="http://schemas.microsoft.com/office/drawing/2014/main" id="{80CAB9D3-167F-4A75-876E-40204633AF11}"/>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3663326E-BB29-471F-AC59-85D0365A5646}"/>
              </a:ext>
            </a:extLst>
          </p:cNvPr>
          <p:cNvSpPr>
            <a:spLocks noGrp="1"/>
          </p:cNvSpPr>
          <p:nvPr>
            <p:ph type="sldNum" sz="quarter" idx="12"/>
          </p:nvPr>
        </p:nvSpPr>
        <p:spPr/>
        <p:txBody>
          <a:bodyPr/>
          <a:lstStyle/>
          <a:p>
            <a:fld id="{F2B3C656-15CD-496E-B9B7-729279219885}" type="slidenum">
              <a:rPr lang="cs-CZ" smtClean="0"/>
              <a:t>22</a:t>
            </a:fld>
            <a:endParaRPr lang="cs-CZ"/>
          </a:p>
        </p:txBody>
      </p:sp>
      <p:pic>
        <p:nvPicPr>
          <p:cNvPr id="9" name="Obrázek 8">
            <a:extLst>
              <a:ext uri="{FF2B5EF4-FFF2-40B4-BE49-F238E27FC236}">
                <a16:creationId xmlns:a16="http://schemas.microsoft.com/office/drawing/2014/main" id="{0B8187ED-7093-42CF-8EA4-0EE45270CFA9}"/>
              </a:ext>
            </a:extLst>
          </p:cNvPr>
          <p:cNvPicPr>
            <a:picLocks noChangeAspect="1"/>
          </p:cNvPicPr>
          <p:nvPr/>
        </p:nvPicPr>
        <p:blipFill>
          <a:blip r:embed="rId2"/>
          <a:stretch>
            <a:fillRect/>
          </a:stretch>
        </p:blipFill>
        <p:spPr>
          <a:xfrm>
            <a:off x="511854" y="2511994"/>
            <a:ext cx="6943962" cy="3179945"/>
          </a:xfrm>
          <a:prstGeom prst="rect">
            <a:avLst/>
          </a:prstGeom>
        </p:spPr>
      </p:pic>
      <p:sp>
        <p:nvSpPr>
          <p:cNvPr id="10" name="TextovéPole 9">
            <a:extLst>
              <a:ext uri="{FF2B5EF4-FFF2-40B4-BE49-F238E27FC236}">
                <a16:creationId xmlns:a16="http://schemas.microsoft.com/office/drawing/2014/main" id="{575C13B8-F454-43F4-9518-4294E5CF51DD}"/>
              </a:ext>
            </a:extLst>
          </p:cNvPr>
          <p:cNvSpPr txBox="1"/>
          <p:nvPr/>
        </p:nvSpPr>
        <p:spPr>
          <a:xfrm>
            <a:off x="781235" y="1633491"/>
            <a:ext cx="4358936" cy="646331"/>
          </a:xfrm>
          <a:prstGeom prst="rect">
            <a:avLst/>
          </a:prstGeom>
          <a:noFill/>
        </p:spPr>
        <p:txBody>
          <a:bodyPr wrap="square" rtlCol="0">
            <a:spAutoFit/>
          </a:bodyPr>
          <a:lstStyle/>
          <a:p>
            <a:r>
              <a:rPr lang="cs-CZ" dirty="0"/>
              <a:t>Spokojenost občanů v území MAS s obcí a regionem kde žijí</a:t>
            </a:r>
          </a:p>
        </p:txBody>
      </p:sp>
    </p:spTree>
    <p:extLst>
      <p:ext uri="{BB962C8B-B14F-4D97-AF65-F5344CB8AC3E}">
        <p14:creationId xmlns:p14="http://schemas.microsoft.com/office/powerpoint/2010/main" val="15739271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94905A7C-B5CC-44FE-BE61-2FC7E30F5726}"/>
              </a:ext>
            </a:extLst>
          </p:cNvPr>
          <p:cNvSpPr>
            <a:spLocks noGrp="1"/>
          </p:cNvSpPr>
          <p:nvPr>
            <p:ph idx="1"/>
          </p:nvPr>
        </p:nvSpPr>
        <p:spPr>
          <a:xfrm>
            <a:off x="677334" y="541539"/>
            <a:ext cx="8596668" cy="5499824"/>
          </a:xfrm>
        </p:spPr>
        <p:txBody>
          <a:bodyPr>
            <a:normAutofit fontScale="70000" lnSpcReduction="20000"/>
          </a:bodyPr>
          <a:lstStyle/>
          <a:p>
            <a:pPr marL="0" indent="0" algn="just">
              <a:lnSpc>
                <a:spcPct val="115000"/>
              </a:lnSpc>
              <a:spcBef>
                <a:spcPts val="600"/>
              </a:spcBef>
              <a:spcAft>
                <a:spcPts val="600"/>
              </a:spcAft>
              <a:buNone/>
            </a:pPr>
            <a:r>
              <a:rPr lang="cs-CZ" sz="1800" b="1" dirty="0">
                <a:solidFill>
                  <a:srgbClr val="00B050"/>
                </a:solidFill>
              </a:rPr>
              <a:t>Co občanům chybí, nebo nevyhovuje? Co vidí jako problém</a:t>
            </a:r>
          </a:p>
          <a:p>
            <a:pPr marL="0" indent="0" algn="just">
              <a:lnSpc>
                <a:spcPct val="115000"/>
              </a:lnSpc>
              <a:spcBef>
                <a:spcPts val="600"/>
              </a:spcBef>
              <a:spcAft>
                <a:spcPts val="600"/>
              </a:spcAft>
              <a:buNone/>
            </a:pPr>
            <a:endParaRPr lang="cs-CZ"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Bef>
                <a:spcPts val="600"/>
              </a:spcBef>
              <a:spcAft>
                <a:spcPts val="600"/>
              </a:spcAft>
            </a:pPr>
            <a:r>
              <a:rPr lang="cs-CZ"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Neutěšená dopravní situace, zácpy v obci, nedostatek semaforů, obchvat obce</a:t>
            </a:r>
          </a:p>
          <a:p>
            <a:pPr algn="just">
              <a:lnSpc>
                <a:spcPct val="115000"/>
              </a:lnSpc>
              <a:spcBef>
                <a:spcPts val="600"/>
              </a:spcBef>
              <a:spcAft>
                <a:spcPts val="600"/>
              </a:spcAft>
            </a:pPr>
            <a:r>
              <a:rPr lang="cs-CZ"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Stav silnic</a:t>
            </a:r>
          </a:p>
          <a:p>
            <a:pPr algn="just">
              <a:lnSpc>
                <a:spcPct val="115000"/>
              </a:lnSpc>
              <a:spcBef>
                <a:spcPts val="600"/>
              </a:spcBef>
              <a:spcAft>
                <a:spcPts val="600"/>
              </a:spcAft>
            </a:pPr>
            <a:r>
              <a:rPr lang="cs-CZ"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Třídění odpadu a platba za odpady </a:t>
            </a:r>
            <a:r>
              <a:rPr lang="cs-CZ" dirty="0">
                <a:solidFill>
                  <a:schemeClr val="tx1"/>
                </a:solidFill>
                <a:latin typeface="Calibri" panose="020F0502020204030204" pitchFamily="34" charset="0"/>
                <a:ea typeface="Calibri" panose="020F0502020204030204" pitchFamily="34" charset="0"/>
                <a:cs typeface="Calibri" panose="020F0502020204030204" pitchFamily="34" charset="0"/>
              </a:rPr>
              <a:t>v závislosti na třídění a množství komunálního odpadu</a:t>
            </a:r>
          </a:p>
          <a:p>
            <a:pPr algn="just">
              <a:lnSpc>
                <a:spcPct val="115000"/>
              </a:lnSpc>
              <a:spcBef>
                <a:spcPts val="600"/>
              </a:spcBef>
              <a:spcAft>
                <a:spcPts val="600"/>
              </a:spcAft>
            </a:pPr>
            <a:r>
              <a:rPr lang="cs-CZ"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Zázemí a vyžití pro rodiny s dětmi</a:t>
            </a:r>
            <a:r>
              <a:rPr lang="cs-CZ" b="0" i="0" dirty="0">
                <a:solidFill>
                  <a:schemeClr val="tx1"/>
                </a:solidFill>
                <a:effectLst/>
                <a:latin typeface="Calibri" panose="020F0502020204030204" pitchFamily="34" charset="0"/>
                <a:cs typeface="Calibri" panose="020F0502020204030204" pitchFamily="34" charset="0"/>
              </a:rPr>
              <a:t>, přednášky pro dospělé</a:t>
            </a:r>
            <a:endParaRPr lang="cs-CZ"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algn="just">
              <a:lnSpc>
                <a:spcPct val="115000"/>
              </a:lnSpc>
              <a:spcBef>
                <a:spcPts val="600"/>
              </a:spcBef>
              <a:spcAft>
                <a:spcPts val="600"/>
              </a:spcAft>
            </a:pPr>
            <a:r>
              <a:rPr lang="cs-CZ"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Služby pro občany</a:t>
            </a:r>
          </a:p>
          <a:p>
            <a:pPr algn="just">
              <a:lnSpc>
                <a:spcPct val="115000"/>
              </a:lnSpc>
              <a:spcBef>
                <a:spcPts val="600"/>
              </a:spcBef>
              <a:spcAft>
                <a:spcPts val="600"/>
              </a:spcAft>
            </a:pPr>
            <a:r>
              <a:rPr lang="cs-CZ"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Sportoviště, koupaliště, plavecký bazén</a:t>
            </a:r>
          </a:p>
          <a:p>
            <a:pPr algn="just">
              <a:lnSpc>
                <a:spcPct val="115000"/>
              </a:lnSpc>
              <a:spcBef>
                <a:spcPts val="600"/>
              </a:spcBef>
              <a:spcAft>
                <a:spcPts val="600"/>
              </a:spcAft>
            </a:pPr>
            <a:r>
              <a:rPr lang="cs-CZ" dirty="0">
                <a:solidFill>
                  <a:schemeClr val="tx1"/>
                </a:solidFill>
                <a:latin typeface="Calibri" panose="020F0502020204030204" pitchFamily="34" charset="0"/>
                <a:ea typeface="Calibri" panose="020F0502020204030204" pitchFamily="34" charset="0"/>
                <a:cs typeface="Calibri" panose="020F0502020204030204" pitchFamily="34" charset="0"/>
              </a:rPr>
              <a:t>Upravené lesní cesty, cyklostezky</a:t>
            </a:r>
          </a:p>
          <a:p>
            <a:pPr algn="just">
              <a:lnSpc>
                <a:spcPct val="115000"/>
              </a:lnSpc>
              <a:spcBef>
                <a:spcPts val="600"/>
              </a:spcBef>
              <a:spcAft>
                <a:spcPts val="600"/>
              </a:spcAft>
            </a:pPr>
            <a:r>
              <a:rPr lang="cs-CZ"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Dostupné a kvalitní zdravotnictví, </a:t>
            </a:r>
          </a:p>
          <a:p>
            <a:pPr algn="just">
              <a:lnSpc>
                <a:spcPct val="115000"/>
              </a:lnSpc>
              <a:spcBef>
                <a:spcPts val="600"/>
              </a:spcBef>
              <a:spcAft>
                <a:spcPts val="600"/>
              </a:spcAft>
            </a:pPr>
            <a:r>
              <a:rPr lang="cs-CZ" b="0" i="0" dirty="0">
                <a:solidFill>
                  <a:schemeClr val="tx1"/>
                </a:solidFill>
                <a:effectLst/>
                <a:latin typeface="Calibri" panose="020F0502020204030204" pitchFamily="34" charset="0"/>
                <a:cs typeface="Calibri" panose="020F0502020204030204" pitchFamily="34" charset="0"/>
              </a:rPr>
              <a:t>Cyklostezky jako dopravní cesty (nikoliv vyznačené turistické trasy pro kola, těch je dost). Možnosti dopravy mezi obcemi na kole jsou katastrofální vzhledem k vysoké hustotě automobilové dopravy na nepříliš kvalitních silnicích a naprosté absenci cyklostezek. </a:t>
            </a:r>
            <a:r>
              <a:rPr lang="cs-CZ" b="1" i="0" dirty="0">
                <a:solidFill>
                  <a:schemeClr val="tx1"/>
                </a:solidFill>
                <a:effectLst/>
                <a:latin typeface="Calibri" panose="020F0502020204030204" pitchFamily="34" charset="0"/>
                <a:cs typeface="Calibri" panose="020F0502020204030204" pitchFamily="34" charset="0"/>
              </a:rPr>
              <a:t>V návaznosti také chybí jakékoliv možnosti úschovy kol v místech jako u úřadů spádové obce, hlavních obchodních centrech, dopravních uzlech....</a:t>
            </a:r>
          </a:p>
          <a:p>
            <a:pPr algn="just">
              <a:lnSpc>
                <a:spcPct val="115000"/>
              </a:lnSpc>
              <a:spcBef>
                <a:spcPts val="600"/>
              </a:spcBef>
              <a:spcAft>
                <a:spcPts val="600"/>
              </a:spcAft>
            </a:pPr>
            <a:r>
              <a:rPr lang="pl-PL" b="0" i="0" dirty="0">
                <a:solidFill>
                  <a:schemeClr val="tx1"/>
                </a:solidFill>
                <a:effectLst/>
                <a:latin typeface="Calibri" panose="020F0502020204030204" pitchFamily="34" charset="0"/>
                <a:cs typeface="Calibri" panose="020F0502020204030204" pitchFamily="34" charset="0"/>
              </a:rPr>
              <a:t>Kulturní akce, chybí organizace zájezdu do okolí za kulturou, za poznáním, </a:t>
            </a:r>
            <a:r>
              <a:rPr lang="cs-CZ" b="0" i="0" dirty="0">
                <a:solidFill>
                  <a:schemeClr val="tx1"/>
                </a:solidFill>
                <a:effectLst/>
                <a:latin typeface="Calibri" panose="020F0502020204030204" pitchFamily="34" charset="0"/>
                <a:cs typeface="Calibri" panose="020F0502020204030204" pitchFamily="34" charset="0"/>
              </a:rPr>
              <a:t>hudební rockové akce</a:t>
            </a:r>
            <a:endParaRPr lang="cs-CZ" dirty="0">
              <a:solidFill>
                <a:schemeClr val="tx1"/>
              </a:solidFill>
              <a:latin typeface="Calibri" panose="020F0502020204030204" pitchFamily="34" charset="0"/>
              <a:cs typeface="Calibri" panose="020F0502020204030204" pitchFamily="34" charset="0"/>
            </a:endParaRPr>
          </a:p>
          <a:p>
            <a:pPr algn="just">
              <a:lnSpc>
                <a:spcPct val="115000"/>
              </a:lnSpc>
              <a:spcBef>
                <a:spcPts val="600"/>
              </a:spcBef>
              <a:spcAft>
                <a:spcPts val="600"/>
              </a:spcAft>
            </a:pPr>
            <a:r>
              <a:rPr lang="cs-CZ" sz="1800" b="1"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Odpočinková místa v přírodě</a:t>
            </a:r>
          </a:p>
          <a:p>
            <a:pPr algn="just">
              <a:lnSpc>
                <a:spcPct val="115000"/>
              </a:lnSpc>
              <a:spcBef>
                <a:spcPts val="600"/>
              </a:spcBef>
              <a:spcAft>
                <a:spcPts val="600"/>
              </a:spcAft>
            </a:pPr>
            <a:r>
              <a:rPr lang="cs-CZ" dirty="0">
                <a:solidFill>
                  <a:schemeClr val="tx1"/>
                </a:solidFill>
                <a:latin typeface="Calibri" panose="020F0502020204030204" pitchFamily="34" charset="0"/>
                <a:ea typeface="Calibri" panose="020F0502020204030204" pitchFamily="34" charset="0"/>
                <a:cs typeface="Calibri" panose="020F0502020204030204" pitchFamily="34" charset="0"/>
              </a:rPr>
              <a:t>P</a:t>
            </a:r>
            <a:r>
              <a:rPr lang="cs-CZ"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řátelé</a:t>
            </a:r>
          </a:p>
          <a:p>
            <a:pPr algn="just">
              <a:lnSpc>
                <a:spcPct val="115000"/>
              </a:lnSpc>
              <a:spcBef>
                <a:spcPts val="600"/>
              </a:spcBef>
              <a:spcAft>
                <a:spcPts val="600"/>
              </a:spcAft>
            </a:pPr>
            <a:endParaRPr lang="cs-CZ" sz="1800" dirty="0">
              <a:effectLst/>
              <a:latin typeface="Calibri" panose="020F0502020204030204" pitchFamily="34" charset="0"/>
              <a:ea typeface="Calibri" panose="020F0502020204030204" pitchFamily="34" charset="0"/>
              <a:cs typeface="Arial" panose="020B0604020202020204" pitchFamily="34" charset="0"/>
            </a:endParaRPr>
          </a:p>
          <a:p>
            <a:endParaRPr lang="cs-CZ" dirty="0"/>
          </a:p>
        </p:txBody>
      </p:sp>
      <p:sp>
        <p:nvSpPr>
          <p:cNvPr id="4" name="Zástupný symbol pro zápatí 3">
            <a:extLst>
              <a:ext uri="{FF2B5EF4-FFF2-40B4-BE49-F238E27FC236}">
                <a16:creationId xmlns:a16="http://schemas.microsoft.com/office/drawing/2014/main" id="{0409B0A6-451C-41AC-BF97-44720C9016B2}"/>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E35DA954-E1CE-4D73-AA9C-38C718C38D86}"/>
              </a:ext>
            </a:extLst>
          </p:cNvPr>
          <p:cNvSpPr>
            <a:spLocks noGrp="1"/>
          </p:cNvSpPr>
          <p:nvPr>
            <p:ph type="sldNum" sz="quarter" idx="12"/>
          </p:nvPr>
        </p:nvSpPr>
        <p:spPr/>
        <p:txBody>
          <a:bodyPr/>
          <a:lstStyle/>
          <a:p>
            <a:fld id="{F2B3C656-15CD-496E-B9B7-729279219885}" type="slidenum">
              <a:rPr lang="cs-CZ" smtClean="0"/>
              <a:t>23</a:t>
            </a:fld>
            <a:endParaRPr lang="cs-CZ"/>
          </a:p>
        </p:txBody>
      </p:sp>
    </p:spTree>
    <p:extLst>
      <p:ext uri="{BB962C8B-B14F-4D97-AF65-F5344CB8AC3E}">
        <p14:creationId xmlns:p14="http://schemas.microsoft.com/office/powerpoint/2010/main" val="3438846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94905A7C-B5CC-44FE-BE61-2FC7E30F5726}"/>
              </a:ext>
            </a:extLst>
          </p:cNvPr>
          <p:cNvSpPr>
            <a:spLocks noGrp="1"/>
          </p:cNvSpPr>
          <p:nvPr>
            <p:ph idx="1"/>
          </p:nvPr>
        </p:nvSpPr>
        <p:spPr>
          <a:xfrm>
            <a:off x="677334" y="541539"/>
            <a:ext cx="8596668" cy="5499824"/>
          </a:xfrm>
        </p:spPr>
        <p:txBody>
          <a:bodyPr>
            <a:normAutofit/>
          </a:bodyPr>
          <a:lstStyle/>
          <a:p>
            <a:pPr marL="0" indent="0" algn="just">
              <a:lnSpc>
                <a:spcPct val="115000"/>
              </a:lnSpc>
              <a:spcBef>
                <a:spcPts val="600"/>
              </a:spcBef>
              <a:spcAft>
                <a:spcPts val="600"/>
              </a:spcAft>
              <a:buNone/>
            </a:pPr>
            <a:r>
              <a:rPr lang="cs-CZ" sz="1800" b="1" dirty="0">
                <a:solidFill>
                  <a:srgbClr val="00B050"/>
                </a:solidFill>
              </a:rPr>
              <a:t>Co je potřeba v regionu zlepšit z pohledu občanů</a:t>
            </a:r>
            <a:endParaRPr lang="cs-CZ"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Bef>
                <a:spcPts val="600"/>
              </a:spcBef>
              <a:spcAft>
                <a:spcPts val="600"/>
              </a:spcAft>
            </a:pPr>
            <a:r>
              <a:rPr lang="cs-CZ"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Stav silnic, komunikací, chodníků … 60% dotázaných</a:t>
            </a:r>
          </a:p>
          <a:p>
            <a:pPr algn="just">
              <a:lnSpc>
                <a:spcPct val="115000"/>
              </a:lnSpc>
              <a:spcBef>
                <a:spcPts val="600"/>
              </a:spcBef>
              <a:spcAft>
                <a:spcPts val="600"/>
              </a:spcAft>
            </a:pPr>
            <a:r>
              <a:rPr lang="cs-CZ"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Cyklostezky/cyklotrasy … 51% dotázaných</a:t>
            </a:r>
          </a:p>
          <a:p>
            <a:pPr algn="just">
              <a:lnSpc>
                <a:spcPct val="115000"/>
              </a:lnSpc>
              <a:spcBef>
                <a:spcPts val="600"/>
              </a:spcBef>
              <a:spcAft>
                <a:spcPts val="600"/>
              </a:spcAft>
            </a:pPr>
            <a:r>
              <a:rPr lang="cs-CZ" dirty="0">
                <a:solidFill>
                  <a:schemeClr val="tx1"/>
                </a:solidFill>
                <a:latin typeface="Calibri" panose="020F0502020204030204" pitchFamily="34" charset="0"/>
                <a:ea typeface="Calibri" panose="020F0502020204030204" pitchFamily="34" charset="0"/>
                <a:cs typeface="Calibri" panose="020F0502020204030204" pitchFamily="34" charset="0"/>
              </a:rPr>
              <a:t>Výsadba stromů (obnova sadů, alejí. Zeleň v obcích i mimo obce) … 51% dotázaných</a:t>
            </a:r>
          </a:p>
          <a:p>
            <a:pPr algn="just">
              <a:lnSpc>
                <a:spcPct val="115000"/>
              </a:lnSpc>
              <a:spcBef>
                <a:spcPts val="600"/>
              </a:spcBef>
              <a:spcAft>
                <a:spcPts val="600"/>
              </a:spcAft>
            </a:pPr>
            <a:r>
              <a:rPr lang="cs-CZ"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Zadržování vody v krajině </a:t>
            </a:r>
            <a:r>
              <a:rPr lang="cs-CZ" dirty="0">
                <a:solidFill>
                  <a:schemeClr val="tx1"/>
                </a:solidFill>
                <a:latin typeface="Calibri" panose="020F0502020204030204" pitchFamily="34" charset="0"/>
                <a:ea typeface="Calibri" panose="020F0502020204030204" pitchFamily="34" charset="0"/>
                <a:cs typeface="Calibri" panose="020F0502020204030204" pitchFamily="34" charset="0"/>
              </a:rPr>
              <a:t>… 38% dotázaných</a:t>
            </a:r>
          </a:p>
          <a:p>
            <a:pPr algn="just">
              <a:lnSpc>
                <a:spcPct val="115000"/>
              </a:lnSpc>
              <a:spcBef>
                <a:spcPts val="600"/>
              </a:spcBef>
              <a:spcAft>
                <a:spcPts val="600"/>
              </a:spcAft>
            </a:pPr>
            <a:r>
              <a:rPr lang="cs-CZ"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rPr>
              <a:t>Obnova lesů po kalamitách … 36% dotázaných</a:t>
            </a:r>
          </a:p>
          <a:p>
            <a:pPr algn="just">
              <a:lnSpc>
                <a:spcPct val="115000"/>
              </a:lnSpc>
              <a:spcBef>
                <a:spcPts val="600"/>
              </a:spcBef>
              <a:spcAft>
                <a:spcPts val="600"/>
              </a:spcAft>
            </a:pPr>
            <a:r>
              <a:rPr lang="cs-CZ" dirty="0">
                <a:solidFill>
                  <a:schemeClr val="tx1"/>
                </a:solidFill>
                <a:latin typeface="Calibri" panose="020F0502020204030204" pitchFamily="34" charset="0"/>
                <a:ea typeface="Calibri" panose="020F0502020204030204" pitchFamily="34" charset="0"/>
                <a:cs typeface="Calibri" panose="020F0502020204030204" pitchFamily="34" charset="0"/>
              </a:rPr>
              <a:t>Nakládání s odpady … 31% dotázaných</a:t>
            </a:r>
          </a:p>
          <a:p>
            <a:pPr algn="just">
              <a:lnSpc>
                <a:spcPct val="115000"/>
              </a:lnSpc>
              <a:spcBef>
                <a:spcPts val="600"/>
              </a:spcBef>
              <a:spcAft>
                <a:spcPts val="600"/>
              </a:spcAft>
            </a:pPr>
            <a:r>
              <a:rPr lang="cs-CZ" dirty="0">
                <a:solidFill>
                  <a:schemeClr val="tx1"/>
                </a:solidFill>
                <a:latin typeface="Calibri" panose="020F0502020204030204" pitchFamily="34" charset="0"/>
                <a:ea typeface="Calibri" panose="020F0502020204030204" pitchFamily="34" charset="0"/>
                <a:cs typeface="Calibri" panose="020F0502020204030204" pitchFamily="34" charset="0"/>
              </a:rPr>
              <a:t>Nabídka mimoškolních aktivit … 28% dotázaných</a:t>
            </a:r>
          </a:p>
          <a:p>
            <a:pPr algn="just">
              <a:lnSpc>
                <a:spcPct val="115000"/>
              </a:lnSpc>
              <a:spcBef>
                <a:spcPts val="600"/>
              </a:spcBef>
              <a:spcAft>
                <a:spcPts val="600"/>
              </a:spcAft>
            </a:pPr>
            <a:r>
              <a:rPr lang="cs-CZ" dirty="0">
                <a:solidFill>
                  <a:schemeClr val="tx1"/>
                </a:solidFill>
                <a:latin typeface="Calibri" panose="020F0502020204030204" pitchFamily="34" charset="0"/>
                <a:ea typeface="Calibri" panose="020F0502020204030204" pitchFamily="34" charset="0"/>
                <a:cs typeface="Calibri" panose="020F0502020204030204" pitchFamily="34" charset="0"/>
              </a:rPr>
              <a:t>Společenský a spolkový život … 25% dotázaných</a:t>
            </a:r>
          </a:p>
          <a:p>
            <a:pPr algn="just">
              <a:lnSpc>
                <a:spcPct val="115000"/>
              </a:lnSpc>
              <a:spcBef>
                <a:spcPts val="600"/>
              </a:spcBef>
              <a:spcAft>
                <a:spcPts val="600"/>
              </a:spcAft>
            </a:pPr>
            <a:r>
              <a:rPr lang="cs-CZ" dirty="0">
                <a:solidFill>
                  <a:schemeClr val="tx1"/>
                </a:solidFill>
                <a:latin typeface="Calibri" panose="020F0502020204030204" pitchFamily="34" charset="0"/>
                <a:ea typeface="Calibri" panose="020F0502020204030204" pitchFamily="34" charset="0"/>
                <a:cs typeface="Calibri" panose="020F0502020204030204" pitchFamily="34" charset="0"/>
              </a:rPr>
              <a:t>Podpora rodin s dětmi … 20% dotázaných</a:t>
            </a:r>
          </a:p>
          <a:p>
            <a:pPr algn="just">
              <a:lnSpc>
                <a:spcPct val="115000"/>
              </a:lnSpc>
              <a:spcBef>
                <a:spcPts val="600"/>
              </a:spcBef>
              <a:spcAft>
                <a:spcPts val="600"/>
              </a:spcAft>
            </a:pPr>
            <a:r>
              <a:rPr lang="cs-CZ" dirty="0">
                <a:solidFill>
                  <a:schemeClr val="tx1"/>
                </a:solidFill>
                <a:latin typeface="Calibri" panose="020F0502020204030204" pitchFamily="34" charset="0"/>
                <a:ea typeface="Calibri" panose="020F0502020204030204" pitchFamily="34" charset="0"/>
                <a:cs typeface="Calibri" panose="020F0502020204030204" pitchFamily="34" charset="0"/>
              </a:rPr>
              <a:t>Veřejná prostranství … 20% dotázaných</a:t>
            </a:r>
          </a:p>
          <a:p>
            <a:pPr algn="just">
              <a:lnSpc>
                <a:spcPct val="115000"/>
              </a:lnSpc>
              <a:spcBef>
                <a:spcPts val="600"/>
              </a:spcBef>
              <a:spcAft>
                <a:spcPts val="600"/>
              </a:spcAft>
            </a:pPr>
            <a:endParaRPr lang="cs-CZ"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algn="just">
              <a:lnSpc>
                <a:spcPct val="115000"/>
              </a:lnSpc>
              <a:spcBef>
                <a:spcPts val="600"/>
              </a:spcBef>
              <a:spcAft>
                <a:spcPts val="600"/>
              </a:spcAft>
            </a:pPr>
            <a:endParaRPr lang="cs-CZ" sz="1800" dirty="0">
              <a:effectLst/>
              <a:latin typeface="Calibri" panose="020F0502020204030204" pitchFamily="34" charset="0"/>
              <a:ea typeface="Calibri" panose="020F0502020204030204" pitchFamily="34" charset="0"/>
              <a:cs typeface="Arial" panose="020B0604020202020204" pitchFamily="34" charset="0"/>
            </a:endParaRPr>
          </a:p>
          <a:p>
            <a:endParaRPr lang="cs-CZ" dirty="0"/>
          </a:p>
        </p:txBody>
      </p:sp>
      <p:sp>
        <p:nvSpPr>
          <p:cNvPr id="4" name="Zástupný symbol pro zápatí 3">
            <a:extLst>
              <a:ext uri="{FF2B5EF4-FFF2-40B4-BE49-F238E27FC236}">
                <a16:creationId xmlns:a16="http://schemas.microsoft.com/office/drawing/2014/main" id="{0409B0A6-451C-41AC-BF97-44720C9016B2}"/>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E35DA954-E1CE-4D73-AA9C-38C718C38D86}"/>
              </a:ext>
            </a:extLst>
          </p:cNvPr>
          <p:cNvSpPr>
            <a:spLocks noGrp="1"/>
          </p:cNvSpPr>
          <p:nvPr>
            <p:ph type="sldNum" sz="quarter" idx="12"/>
          </p:nvPr>
        </p:nvSpPr>
        <p:spPr/>
        <p:txBody>
          <a:bodyPr/>
          <a:lstStyle/>
          <a:p>
            <a:fld id="{F2B3C656-15CD-496E-B9B7-729279219885}" type="slidenum">
              <a:rPr lang="cs-CZ" smtClean="0"/>
              <a:t>24</a:t>
            </a:fld>
            <a:endParaRPr lang="cs-CZ"/>
          </a:p>
        </p:txBody>
      </p:sp>
    </p:spTree>
    <p:extLst>
      <p:ext uri="{BB962C8B-B14F-4D97-AF65-F5344CB8AC3E}">
        <p14:creationId xmlns:p14="http://schemas.microsoft.com/office/powerpoint/2010/main" val="207904629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94905A7C-B5CC-44FE-BE61-2FC7E30F5726}"/>
              </a:ext>
            </a:extLst>
          </p:cNvPr>
          <p:cNvSpPr>
            <a:spLocks noGrp="1"/>
          </p:cNvSpPr>
          <p:nvPr>
            <p:ph idx="1"/>
          </p:nvPr>
        </p:nvSpPr>
        <p:spPr>
          <a:xfrm>
            <a:off x="677334" y="541539"/>
            <a:ext cx="8596668" cy="5499824"/>
          </a:xfrm>
        </p:spPr>
        <p:txBody>
          <a:bodyPr>
            <a:normAutofit/>
          </a:bodyPr>
          <a:lstStyle/>
          <a:p>
            <a:pPr marL="0" indent="0" algn="just">
              <a:lnSpc>
                <a:spcPct val="115000"/>
              </a:lnSpc>
              <a:spcBef>
                <a:spcPts val="600"/>
              </a:spcBef>
              <a:spcAft>
                <a:spcPts val="600"/>
              </a:spcAft>
              <a:buNone/>
            </a:pPr>
            <a:r>
              <a:rPr lang="cs-CZ" sz="1800" b="1" dirty="0">
                <a:solidFill>
                  <a:srgbClr val="00B050"/>
                </a:solidFill>
              </a:rPr>
              <a:t>Potřeby z pohledu neziskových organizací</a:t>
            </a:r>
            <a:endParaRPr lang="cs-CZ"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Bef>
                <a:spcPts val="600"/>
              </a:spcBef>
              <a:spcAft>
                <a:spcPts val="600"/>
              </a:spcAft>
            </a:pPr>
            <a:endParaRPr lang="cs-CZ"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lvl="1"/>
            <a:r>
              <a:rPr lang="cs-CZ" sz="1800" dirty="0">
                <a:solidFill>
                  <a:schemeClr val="tx1"/>
                </a:solidFill>
              </a:rPr>
              <a:t>Nedostatek financí na činnost</a:t>
            </a:r>
          </a:p>
          <a:p>
            <a:pPr lvl="1"/>
            <a:r>
              <a:rPr lang="cs-CZ" sz="1800" dirty="0">
                <a:solidFill>
                  <a:schemeClr val="tx1"/>
                </a:solidFill>
              </a:rPr>
              <a:t>Nevyhovující vybavení/zařízení/prostory</a:t>
            </a:r>
          </a:p>
          <a:p>
            <a:pPr lvl="1"/>
            <a:r>
              <a:rPr lang="cs-CZ" sz="1800" dirty="0">
                <a:solidFill>
                  <a:schemeClr val="tx1"/>
                </a:solidFill>
              </a:rPr>
              <a:t>Snižující se počet členů/lektorů</a:t>
            </a:r>
          </a:p>
          <a:p>
            <a:pPr lvl="1"/>
            <a:r>
              <a:rPr lang="cs-CZ" sz="1800" dirty="0">
                <a:solidFill>
                  <a:schemeClr val="tx1"/>
                </a:solidFill>
              </a:rPr>
              <a:t>Potřeba informovat veřejnost o poskytované činnosti</a:t>
            </a:r>
          </a:p>
          <a:p>
            <a:pPr lvl="1"/>
            <a:endParaRPr lang="cs-CZ" sz="1800" dirty="0">
              <a:solidFill>
                <a:schemeClr val="tx1"/>
              </a:solidFill>
            </a:endParaRPr>
          </a:p>
          <a:p>
            <a:pPr lvl="1"/>
            <a:r>
              <a:rPr lang="cs-CZ" sz="1800" dirty="0">
                <a:solidFill>
                  <a:schemeClr val="tx1"/>
                </a:solidFill>
              </a:rPr>
              <a:t>Neziskové organizace jsou výrazně zasaženy opatřeními proti COVID-19</a:t>
            </a:r>
          </a:p>
          <a:p>
            <a:pPr lvl="1"/>
            <a:endParaRPr lang="cs-CZ" sz="1800" dirty="0">
              <a:solidFill>
                <a:schemeClr val="tx1"/>
              </a:solidFill>
            </a:endParaRPr>
          </a:p>
          <a:p>
            <a:pPr algn="just">
              <a:lnSpc>
                <a:spcPct val="115000"/>
              </a:lnSpc>
              <a:spcBef>
                <a:spcPts val="600"/>
              </a:spcBef>
              <a:spcAft>
                <a:spcPts val="600"/>
              </a:spcAft>
            </a:pPr>
            <a:endParaRPr lang="cs-CZ" sz="1800" dirty="0">
              <a:effectLst/>
              <a:latin typeface="Calibri" panose="020F0502020204030204" pitchFamily="34" charset="0"/>
              <a:ea typeface="Calibri" panose="020F0502020204030204" pitchFamily="34" charset="0"/>
              <a:cs typeface="Arial" panose="020B0604020202020204" pitchFamily="34" charset="0"/>
            </a:endParaRPr>
          </a:p>
          <a:p>
            <a:endParaRPr lang="cs-CZ" dirty="0"/>
          </a:p>
        </p:txBody>
      </p:sp>
      <p:sp>
        <p:nvSpPr>
          <p:cNvPr id="4" name="Zástupný symbol pro zápatí 3">
            <a:extLst>
              <a:ext uri="{FF2B5EF4-FFF2-40B4-BE49-F238E27FC236}">
                <a16:creationId xmlns:a16="http://schemas.microsoft.com/office/drawing/2014/main" id="{0409B0A6-451C-41AC-BF97-44720C9016B2}"/>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E35DA954-E1CE-4D73-AA9C-38C718C38D86}"/>
              </a:ext>
            </a:extLst>
          </p:cNvPr>
          <p:cNvSpPr>
            <a:spLocks noGrp="1"/>
          </p:cNvSpPr>
          <p:nvPr>
            <p:ph type="sldNum" sz="quarter" idx="12"/>
          </p:nvPr>
        </p:nvSpPr>
        <p:spPr/>
        <p:txBody>
          <a:bodyPr/>
          <a:lstStyle/>
          <a:p>
            <a:fld id="{F2B3C656-15CD-496E-B9B7-729279219885}" type="slidenum">
              <a:rPr lang="cs-CZ" smtClean="0"/>
              <a:t>25</a:t>
            </a:fld>
            <a:endParaRPr lang="cs-CZ"/>
          </a:p>
        </p:txBody>
      </p:sp>
    </p:spTree>
    <p:extLst>
      <p:ext uri="{BB962C8B-B14F-4D97-AF65-F5344CB8AC3E}">
        <p14:creationId xmlns:p14="http://schemas.microsoft.com/office/powerpoint/2010/main" val="18741448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94905A7C-B5CC-44FE-BE61-2FC7E30F5726}"/>
              </a:ext>
            </a:extLst>
          </p:cNvPr>
          <p:cNvSpPr>
            <a:spLocks noGrp="1"/>
          </p:cNvSpPr>
          <p:nvPr>
            <p:ph idx="1"/>
          </p:nvPr>
        </p:nvSpPr>
        <p:spPr>
          <a:xfrm>
            <a:off x="677334" y="541539"/>
            <a:ext cx="8596668" cy="5499824"/>
          </a:xfrm>
        </p:spPr>
        <p:txBody>
          <a:bodyPr>
            <a:normAutofit/>
          </a:bodyPr>
          <a:lstStyle/>
          <a:p>
            <a:pPr marL="0" indent="0" algn="just">
              <a:lnSpc>
                <a:spcPct val="115000"/>
              </a:lnSpc>
              <a:spcBef>
                <a:spcPts val="600"/>
              </a:spcBef>
              <a:spcAft>
                <a:spcPts val="600"/>
              </a:spcAft>
              <a:buNone/>
            </a:pPr>
            <a:r>
              <a:rPr lang="cs-CZ" sz="1800" b="1" dirty="0">
                <a:solidFill>
                  <a:srgbClr val="00B050"/>
                </a:solidFill>
              </a:rPr>
              <a:t>Plánované činnosti na území MAS do roku 2027</a:t>
            </a:r>
            <a:endParaRPr lang="cs-CZ" sz="1800" dirty="0">
              <a:effectLst/>
              <a:latin typeface="Calibri" panose="020F0502020204030204" pitchFamily="34" charset="0"/>
              <a:ea typeface="Calibri" panose="020F0502020204030204" pitchFamily="34" charset="0"/>
              <a:cs typeface="Arial" panose="020B0604020202020204" pitchFamily="34" charset="0"/>
            </a:endParaRPr>
          </a:p>
          <a:p>
            <a:pPr lvl="1"/>
            <a:r>
              <a:rPr lang="cs-CZ" sz="1800" dirty="0">
                <a:solidFill>
                  <a:schemeClr val="tx1"/>
                </a:solidFill>
                <a:latin typeface="Calibri" panose="020F0502020204030204" pitchFamily="34" charset="0"/>
                <a:cs typeface="Calibri" panose="020F0502020204030204" pitchFamily="34" charset="0"/>
              </a:rPr>
              <a:t>Vzdělávací aktivity</a:t>
            </a:r>
          </a:p>
          <a:p>
            <a:pPr lvl="1"/>
            <a:r>
              <a:rPr lang="cs-CZ" sz="1800" dirty="0">
                <a:solidFill>
                  <a:schemeClr val="tx1"/>
                </a:solidFill>
                <a:latin typeface="Calibri" panose="020F0502020204030204" pitchFamily="34" charset="0"/>
                <a:cs typeface="Calibri" panose="020F0502020204030204" pitchFamily="34" charset="0"/>
              </a:rPr>
              <a:t>Kulturní aktivity</a:t>
            </a:r>
          </a:p>
          <a:p>
            <a:pPr lvl="1"/>
            <a:r>
              <a:rPr lang="cs-CZ" sz="1800" dirty="0">
                <a:solidFill>
                  <a:schemeClr val="tx1"/>
                </a:solidFill>
                <a:latin typeface="Calibri" panose="020F0502020204030204" pitchFamily="34" charset="0"/>
                <a:cs typeface="Calibri" panose="020F0502020204030204" pitchFamily="34" charset="0"/>
              </a:rPr>
              <a:t>Příměstské tábory</a:t>
            </a:r>
          </a:p>
          <a:p>
            <a:pPr lvl="1"/>
            <a:r>
              <a:rPr lang="cs-CZ" sz="1800" dirty="0">
                <a:solidFill>
                  <a:schemeClr val="tx1"/>
                </a:solidFill>
                <a:latin typeface="Calibri" panose="020F0502020204030204" pitchFamily="34" charset="0"/>
                <a:cs typeface="Calibri" panose="020F0502020204030204" pitchFamily="34" charset="0"/>
              </a:rPr>
              <a:t>Zapojování občanů do dobrovolnické činnosti</a:t>
            </a:r>
          </a:p>
          <a:p>
            <a:pPr lvl="1"/>
            <a:r>
              <a:rPr lang="cs-CZ" sz="1800" dirty="0">
                <a:solidFill>
                  <a:schemeClr val="tx1"/>
                </a:solidFill>
                <a:latin typeface="Calibri" panose="020F0502020204030204" pitchFamily="34" charset="0"/>
                <a:cs typeface="Calibri" panose="020F0502020204030204" pitchFamily="34" charset="0"/>
              </a:rPr>
              <a:t>Sportovní aktivity</a:t>
            </a:r>
          </a:p>
          <a:p>
            <a:pPr lvl="1"/>
            <a:r>
              <a:rPr lang="cs-CZ" sz="1800" dirty="0">
                <a:solidFill>
                  <a:schemeClr val="tx1"/>
                </a:solidFill>
                <a:latin typeface="Calibri" panose="020F0502020204030204" pitchFamily="34" charset="0"/>
                <a:cs typeface="Calibri" panose="020F0502020204030204" pitchFamily="34" charset="0"/>
              </a:rPr>
              <a:t>Komunitní práce</a:t>
            </a:r>
          </a:p>
          <a:p>
            <a:pPr lvl="1"/>
            <a:r>
              <a:rPr lang="cs-CZ" sz="1800" dirty="0">
                <a:solidFill>
                  <a:schemeClr val="tx1"/>
                </a:solidFill>
                <a:latin typeface="Calibri" panose="020F0502020204030204" pitchFamily="34" charset="0"/>
                <a:cs typeface="Calibri" panose="020F0502020204030204" pitchFamily="34" charset="0"/>
              </a:rPr>
              <a:t>Sociální práce</a:t>
            </a:r>
          </a:p>
          <a:p>
            <a:pPr lvl="1"/>
            <a:r>
              <a:rPr lang="cs-CZ" sz="1800" dirty="0">
                <a:solidFill>
                  <a:schemeClr val="tx1"/>
                </a:solidFill>
                <a:latin typeface="Calibri" panose="020F0502020204030204" pitchFamily="34" charset="0"/>
                <a:cs typeface="Calibri" panose="020F0502020204030204" pitchFamily="34" charset="0"/>
              </a:rPr>
              <a:t>Enviromentální aktivity</a:t>
            </a:r>
            <a:endParaRPr lang="cs-CZ" sz="1800" dirty="0">
              <a:solidFill>
                <a:schemeClr val="tx1"/>
              </a:solidFill>
            </a:endParaRPr>
          </a:p>
          <a:p>
            <a:pPr algn="just">
              <a:lnSpc>
                <a:spcPct val="115000"/>
              </a:lnSpc>
              <a:spcBef>
                <a:spcPts val="600"/>
              </a:spcBef>
              <a:spcAft>
                <a:spcPts val="600"/>
              </a:spcAft>
            </a:pPr>
            <a:endParaRPr lang="cs-CZ" sz="1800" dirty="0">
              <a:effectLst/>
              <a:latin typeface="Calibri" panose="020F0502020204030204" pitchFamily="34" charset="0"/>
              <a:ea typeface="Calibri" panose="020F0502020204030204" pitchFamily="34" charset="0"/>
              <a:cs typeface="Arial" panose="020B0604020202020204" pitchFamily="34" charset="0"/>
            </a:endParaRPr>
          </a:p>
          <a:p>
            <a:endParaRPr lang="cs-CZ" dirty="0"/>
          </a:p>
        </p:txBody>
      </p:sp>
      <p:sp>
        <p:nvSpPr>
          <p:cNvPr id="4" name="Zástupný symbol pro zápatí 3">
            <a:extLst>
              <a:ext uri="{FF2B5EF4-FFF2-40B4-BE49-F238E27FC236}">
                <a16:creationId xmlns:a16="http://schemas.microsoft.com/office/drawing/2014/main" id="{0409B0A6-451C-41AC-BF97-44720C9016B2}"/>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E35DA954-E1CE-4D73-AA9C-38C718C38D86}"/>
              </a:ext>
            </a:extLst>
          </p:cNvPr>
          <p:cNvSpPr>
            <a:spLocks noGrp="1"/>
          </p:cNvSpPr>
          <p:nvPr>
            <p:ph type="sldNum" sz="quarter" idx="12"/>
          </p:nvPr>
        </p:nvSpPr>
        <p:spPr/>
        <p:txBody>
          <a:bodyPr/>
          <a:lstStyle/>
          <a:p>
            <a:fld id="{F2B3C656-15CD-496E-B9B7-729279219885}" type="slidenum">
              <a:rPr lang="cs-CZ" smtClean="0"/>
              <a:t>26</a:t>
            </a:fld>
            <a:endParaRPr lang="cs-CZ"/>
          </a:p>
        </p:txBody>
      </p:sp>
    </p:spTree>
    <p:extLst>
      <p:ext uri="{BB962C8B-B14F-4D97-AF65-F5344CB8AC3E}">
        <p14:creationId xmlns:p14="http://schemas.microsoft.com/office/powerpoint/2010/main" val="7087955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94905A7C-B5CC-44FE-BE61-2FC7E30F5726}"/>
              </a:ext>
            </a:extLst>
          </p:cNvPr>
          <p:cNvSpPr>
            <a:spLocks noGrp="1"/>
          </p:cNvSpPr>
          <p:nvPr>
            <p:ph idx="1"/>
          </p:nvPr>
        </p:nvSpPr>
        <p:spPr>
          <a:xfrm>
            <a:off x="677334" y="541539"/>
            <a:ext cx="8596668" cy="5499824"/>
          </a:xfrm>
        </p:spPr>
        <p:txBody>
          <a:bodyPr>
            <a:normAutofit/>
          </a:bodyPr>
          <a:lstStyle/>
          <a:p>
            <a:pPr marL="0" indent="0" algn="just">
              <a:lnSpc>
                <a:spcPct val="115000"/>
              </a:lnSpc>
              <a:spcBef>
                <a:spcPts val="600"/>
              </a:spcBef>
              <a:spcAft>
                <a:spcPts val="600"/>
              </a:spcAft>
              <a:buNone/>
            </a:pPr>
            <a:r>
              <a:rPr lang="cs-CZ" sz="1800" b="1" dirty="0">
                <a:solidFill>
                  <a:srgbClr val="00B050"/>
                </a:solidFill>
              </a:rPr>
              <a:t>Plánované rozvojové aktivity podnikatelů</a:t>
            </a:r>
            <a:endParaRPr lang="cs-CZ"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Bef>
                <a:spcPts val="600"/>
              </a:spcBef>
              <a:spcAft>
                <a:spcPts val="600"/>
              </a:spcAft>
            </a:pPr>
            <a:endParaRPr lang="cs-CZ"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lvl="1"/>
            <a:r>
              <a:rPr lang="cs-CZ" sz="1800" dirty="0">
                <a:solidFill>
                  <a:schemeClr val="tx1"/>
                </a:solidFill>
              </a:rPr>
              <a:t>Pořízení vybavení/strojů a techniky </a:t>
            </a:r>
          </a:p>
          <a:p>
            <a:pPr lvl="1"/>
            <a:r>
              <a:rPr lang="cs-CZ" sz="1800" dirty="0">
                <a:solidFill>
                  <a:schemeClr val="tx1"/>
                </a:solidFill>
              </a:rPr>
              <a:t>Rekonstrukce/opravy provozovny</a:t>
            </a:r>
          </a:p>
          <a:p>
            <a:pPr lvl="1"/>
            <a:r>
              <a:rPr lang="cs-CZ" sz="1800" dirty="0">
                <a:solidFill>
                  <a:schemeClr val="tx1"/>
                </a:solidFill>
              </a:rPr>
              <a:t>Propagace</a:t>
            </a:r>
          </a:p>
          <a:p>
            <a:pPr lvl="1"/>
            <a:r>
              <a:rPr lang="cs-CZ" sz="1800" dirty="0">
                <a:solidFill>
                  <a:schemeClr val="tx1"/>
                </a:solidFill>
              </a:rPr>
              <a:t>Vývoj nových výrobků</a:t>
            </a:r>
          </a:p>
          <a:p>
            <a:pPr lvl="1"/>
            <a:r>
              <a:rPr lang="cs-CZ" sz="1800" dirty="0">
                <a:solidFill>
                  <a:schemeClr val="tx1"/>
                </a:solidFill>
              </a:rPr>
              <a:t>IT technologie</a:t>
            </a:r>
          </a:p>
          <a:p>
            <a:pPr lvl="1"/>
            <a:r>
              <a:rPr lang="cs-CZ" sz="1800" dirty="0">
                <a:solidFill>
                  <a:schemeClr val="tx1"/>
                </a:solidFill>
              </a:rPr>
              <a:t>Rozšíření činnosti</a:t>
            </a:r>
            <a:endParaRPr lang="cs-CZ" sz="1800" dirty="0">
              <a:effectLst/>
              <a:latin typeface="Calibri" panose="020F0502020204030204" pitchFamily="34" charset="0"/>
              <a:ea typeface="Calibri" panose="020F0502020204030204" pitchFamily="34" charset="0"/>
              <a:cs typeface="Arial" panose="020B0604020202020204" pitchFamily="34" charset="0"/>
            </a:endParaRPr>
          </a:p>
          <a:p>
            <a:endParaRPr lang="cs-CZ" dirty="0"/>
          </a:p>
        </p:txBody>
      </p:sp>
      <p:sp>
        <p:nvSpPr>
          <p:cNvPr id="4" name="Zástupný symbol pro zápatí 3">
            <a:extLst>
              <a:ext uri="{FF2B5EF4-FFF2-40B4-BE49-F238E27FC236}">
                <a16:creationId xmlns:a16="http://schemas.microsoft.com/office/drawing/2014/main" id="{0409B0A6-451C-41AC-BF97-44720C9016B2}"/>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E35DA954-E1CE-4D73-AA9C-38C718C38D86}"/>
              </a:ext>
            </a:extLst>
          </p:cNvPr>
          <p:cNvSpPr>
            <a:spLocks noGrp="1"/>
          </p:cNvSpPr>
          <p:nvPr>
            <p:ph type="sldNum" sz="quarter" idx="12"/>
          </p:nvPr>
        </p:nvSpPr>
        <p:spPr/>
        <p:txBody>
          <a:bodyPr/>
          <a:lstStyle/>
          <a:p>
            <a:fld id="{F2B3C656-15CD-496E-B9B7-729279219885}" type="slidenum">
              <a:rPr lang="cs-CZ" smtClean="0"/>
              <a:t>27</a:t>
            </a:fld>
            <a:endParaRPr lang="cs-CZ"/>
          </a:p>
        </p:txBody>
      </p:sp>
    </p:spTree>
    <p:extLst>
      <p:ext uri="{BB962C8B-B14F-4D97-AF65-F5344CB8AC3E}">
        <p14:creationId xmlns:p14="http://schemas.microsoft.com/office/powerpoint/2010/main" val="31493773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94905A7C-B5CC-44FE-BE61-2FC7E30F5726}"/>
              </a:ext>
            </a:extLst>
          </p:cNvPr>
          <p:cNvSpPr>
            <a:spLocks noGrp="1"/>
          </p:cNvSpPr>
          <p:nvPr>
            <p:ph idx="1"/>
          </p:nvPr>
        </p:nvSpPr>
        <p:spPr>
          <a:xfrm>
            <a:off x="677334" y="541539"/>
            <a:ext cx="8596668" cy="5499824"/>
          </a:xfrm>
        </p:spPr>
        <p:txBody>
          <a:bodyPr>
            <a:normAutofit/>
          </a:bodyPr>
          <a:lstStyle/>
          <a:p>
            <a:pPr marL="0" indent="0" algn="just">
              <a:lnSpc>
                <a:spcPct val="115000"/>
              </a:lnSpc>
              <a:spcBef>
                <a:spcPts val="600"/>
              </a:spcBef>
              <a:spcAft>
                <a:spcPts val="600"/>
              </a:spcAft>
              <a:buNone/>
            </a:pPr>
            <a:r>
              <a:rPr lang="cs-CZ" sz="1800" b="1" dirty="0">
                <a:solidFill>
                  <a:srgbClr val="00B050"/>
                </a:solidFill>
              </a:rPr>
              <a:t>Plánované rozvojové aktivity podnikatelů</a:t>
            </a:r>
            <a:endParaRPr lang="cs-CZ" sz="1800" dirty="0">
              <a:effectLst/>
              <a:latin typeface="Calibri" panose="020F0502020204030204" pitchFamily="34" charset="0"/>
              <a:ea typeface="Calibri" panose="020F0502020204030204" pitchFamily="34" charset="0"/>
              <a:cs typeface="Arial" panose="020B0604020202020204" pitchFamily="34" charset="0"/>
            </a:endParaRPr>
          </a:p>
          <a:p>
            <a:pPr algn="just">
              <a:lnSpc>
                <a:spcPct val="115000"/>
              </a:lnSpc>
              <a:spcBef>
                <a:spcPts val="600"/>
              </a:spcBef>
              <a:spcAft>
                <a:spcPts val="600"/>
              </a:spcAft>
            </a:pPr>
            <a:endParaRPr lang="cs-CZ"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lvl="1"/>
            <a:r>
              <a:rPr lang="cs-CZ" sz="2000" b="0" i="0" dirty="0">
                <a:solidFill>
                  <a:srgbClr val="202124"/>
                </a:solidFill>
                <a:effectLst/>
                <a:latin typeface="Calibri" panose="020F0502020204030204" pitchFamily="34" charset="0"/>
                <a:cs typeface="Calibri" panose="020F0502020204030204" pitchFamily="34" charset="0"/>
              </a:rPr>
              <a:t>Technologické inovace podniku (např. stroje a technologie pro výrobu a služby, automatizace, robotizace atd.) </a:t>
            </a:r>
            <a:br>
              <a:rPr lang="cs-CZ" sz="2000" b="0" i="0" dirty="0">
                <a:solidFill>
                  <a:srgbClr val="202124"/>
                </a:solidFill>
                <a:effectLst/>
                <a:latin typeface="Calibri" panose="020F0502020204030204" pitchFamily="34" charset="0"/>
                <a:cs typeface="Calibri" panose="020F0502020204030204" pitchFamily="34" charset="0"/>
              </a:rPr>
            </a:br>
            <a:r>
              <a:rPr lang="cs-CZ" sz="2000" b="1" i="0" dirty="0">
                <a:solidFill>
                  <a:srgbClr val="202124"/>
                </a:solidFill>
                <a:effectLst/>
                <a:latin typeface="Calibri" panose="020F0502020204030204" pitchFamily="34" charset="0"/>
                <a:cs typeface="Calibri" panose="020F0502020204030204" pitchFamily="34" charset="0"/>
              </a:rPr>
              <a:t>plánuje 60% respondentů</a:t>
            </a:r>
          </a:p>
          <a:p>
            <a:pPr lvl="1"/>
            <a:r>
              <a:rPr lang="cs-CZ" sz="2000" b="0" i="0" dirty="0">
                <a:solidFill>
                  <a:srgbClr val="202124"/>
                </a:solidFill>
                <a:effectLst/>
                <a:latin typeface="Calibri" panose="020F0502020204030204" pitchFamily="34" charset="0"/>
                <a:cs typeface="Calibri" panose="020F0502020204030204" pitchFamily="34" charset="0"/>
              </a:rPr>
              <a:t>Energetické úspory (např. udržitelné a nízkoemisní zdroje, zateplování, regulace tepla)</a:t>
            </a:r>
            <a:br>
              <a:rPr lang="cs-CZ" sz="2000" b="0" i="0" dirty="0">
                <a:solidFill>
                  <a:srgbClr val="202124"/>
                </a:solidFill>
                <a:effectLst/>
                <a:latin typeface="Calibri" panose="020F0502020204030204" pitchFamily="34" charset="0"/>
                <a:cs typeface="Calibri" panose="020F0502020204030204" pitchFamily="34" charset="0"/>
              </a:rPr>
            </a:br>
            <a:r>
              <a:rPr lang="cs-CZ" sz="2000" b="1" dirty="0">
                <a:solidFill>
                  <a:srgbClr val="202124"/>
                </a:solidFill>
                <a:latin typeface="Calibri" panose="020F0502020204030204" pitchFamily="34" charset="0"/>
                <a:cs typeface="Calibri" panose="020F0502020204030204" pitchFamily="34" charset="0"/>
              </a:rPr>
              <a:t>plánuje 25% respondentů</a:t>
            </a:r>
          </a:p>
          <a:p>
            <a:pPr lvl="1"/>
            <a:r>
              <a:rPr lang="cs-CZ" sz="2000" b="0" i="0" dirty="0">
                <a:solidFill>
                  <a:srgbClr val="202124"/>
                </a:solidFill>
                <a:effectLst/>
                <a:latin typeface="Calibri" panose="020F0502020204030204" pitchFamily="34" charset="0"/>
                <a:cs typeface="Calibri" panose="020F0502020204030204" pitchFamily="34" charset="0"/>
              </a:rPr>
              <a:t>Počítačové inovace v podniku</a:t>
            </a:r>
            <a:br>
              <a:rPr lang="cs-CZ" sz="2000" b="0" i="0" dirty="0">
                <a:solidFill>
                  <a:srgbClr val="202124"/>
                </a:solidFill>
                <a:effectLst/>
                <a:latin typeface="Calibri" panose="020F0502020204030204" pitchFamily="34" charset="0"/>
                <a:cs typeface="Calibri" panose="020F0502020204030204" pitchFamily="34" charset="0"/>
              </a:rPr>
            </a:br>
            <a:r>
              <a:rPr lang="cs-CZ" sz="2000" b="1" dirty="0">
                <a:solidFill>
                  <a:srgbClr val="202124"/>
                </a:solidFill>
                <a:latin typeface="Calibri" panose="020F0502020204030204" pitchFamily="34" charset="0"/>
                <a:cs typeface="Calibri" panose="020F0502020204030204" pitchFamily="34" charset="0"/>
              </a:rPr>
              <a:t>plánuje 25% respondentů</a:t>
            </a:r>
          </a:p>
          <a:p>
            <a:pPr lvl="1"/>
            <a:r>
              <a:rPr lang="cs-CZ" sz="2000" dirty="0">
                <a:solidFill>
                  <a:srgbClr val="202124"/>
                </a:solidFill>
                <a:latin typeface="Calibri" panose="020F0502020204030204" pitchFamily="34" charset="0"/>
                <a:cs typeface="Calibri" panose="020F0502020204030204" pitchFamily="34" charset="0"/>
              </a:rPr>
              <a:t>Spolupráce v oblasti využití moderních technologií (např.: spolupráce se školami, se zástupci veřejného sektoru)</a:t>
            </a:r>
            <a:br>
              <a:rPr lang="cs-CZ" sz="2000" dirty="0">
                <a:solidFill>
                  <a:srgbClr val="202124"/>
                </a:solidFill>
                <a:latin typeface="Calibri" panose="020F0502020204030204" pitchFamily="34" charset="0"/>
                <a:cs typeface="Calibri" panose="020F0502020204030204" pitchFamily="34" charset="0"/>
              </a:rPr>
            </a:br>
            <a:r>
              <a:rPr lang="cs-CZ" sz="2000" b="1" dirty="0">
                <a:solidFill>
                  <a:srgbClr val="202124"/>
                </a:solidFill>
                <a:latin typeface="Calibri" panose="020F0502020204030204" pitchFamily="34" charset="0"/>
                <a:cs typeface="Calibri" panose="020F0502020204030204" pitchFamily="34" charset="0"/>
              </a:rPr>
              <a:t>plánuje 25% respondentů</a:t>
            </a:r>
          </a:p>
          <a:p>
            <a:pPr marL="457200" lvl="1" indent="0">
              <a:buNone/>
            </a:pPr>
            <a:endParaRPr lang="cs-CZ" sz="2000" dirty="0">
              <a:solidFill>
                <a:srgbClr val="202124"/>
              </a:solidFill>
              <a:latin typeface="Calibri" panose="020F0502020204030204" pitchFamily="34" charset="0"/>
              <a:cs typeface="Calibri" panose="020F0502020204030204" pitchFamily="34" charset="0"/>
            </a:endParaRPr>
          </a:p>
          <a:p>
            <a:pPr lvl="1"/>
            <a:endParaRPr lang="cs-CZ" sz="2000" b="1" dirty="0">
              <a:solidFill>
                <a:srgbClr val="202124"/>
              </a:solidFill>
              <a:latin typeface="Google Sans"/>
            </a:endParaRPr>
          </a:p>
        </p:txBody>
      </p:sp>
      <p:sp>
        <p:nvSpPr>
          <p:cNvPr id="4" name="Zástupný symbol pro zápatí 3">
            <a:extLst>
              <a:ext uri="{FF2B5EF4-FFF2-40B4-BE49-F238E27FC236}">
                <a16:creationId xmlns:a16="http://schemas.microsoft.com/office/drawing/2014/main" id="{0409B0A6-451C-41AC-BF97-44720C9016B2}"/>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E35DA954-E1CE-4D73-AA9C-38C718C38D86}"/>
              </a:ext>
            </a:extLst>
          </p:cNvPr>
          <p:cNvSpPr>
            <a:spLocks noGrp="1"/>
          </p:cNvSpPr>
          <p:nvPr>
            <p:ph type="sldNum" sz="quarter" idx="12"/>
          </p:nvPr>
        </p:nvSpPr>
        <p:spPr/>
        <p:txBody>
          <a:bodyPr/>
          <a:lstStyle/>
          <a:p>
            <a:fld id="{F2B3C656-15CD-496E-B9B7-729279219885}" type="slidenum">
              <a:rPr lang="cs-CZ" smtClean="0"/>
              <a:t>28</a:t>
            </a:fld>
            <a:endParaRPr lang="cs-CZ"/>
          </a:p>
        </p:txBody>
      </p:sp>
    </p:spTree>
    <p:extLst>
      <p:ext uri="{BB962C8B-B14F-4D97-AF65-F5344CB8AC3E}">
        <p14:creationId xmlns:p14="http://schemas.microsoft.com/office/powerpoint/2010/main" val="23784346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94905A7C-B5CC-44FE-BE61-2FC7E30F5726}"/>
              </a:ext>
            </a:extLst>
          </p:cNvPr>
          <p:cNvSpPr>
            <a:spLocks noGrp="1"/>
          </p:cNvSpPr>
          <p:nvPr>
            <p:ph idx="1"/>
          </p:nvPr>
        </p:nvSpPr>
        <p:spPr>
          <a:xfrm>
            <a:off x="677334" y="541539"/>
            <a:ext cx="8596668" cy="5499824"/>
          </a:xfrm>
        </p:spPr>
        <p:txBody>
          <a:bodyPr>
            <a:normAutofit lnSpcReduction="10000"/>
          </a:bodyPr>
          <a:lstStyle/>
          <a:p>
            <a:pPr marL="0" indent="0" algn="just">
              <a:lnSpc>
                <a:spcPct val="115000"/>
              </a:lnSpc>
              <a:spcBef>
                <a:spcPts val="600"/>
              </a:spcBef>
              <a:spcAft>
                <a:spcPts val="600"/>
              </a:spcAft>
              <a:buNone/>
            </a:pPr>
            <a:r>
              <a:rPr lang="cs-CZ" sz="1800" b="1" dirty="0">
                <a:solidFill>
                  <a:srgbClr val="00B050"/>
                </a:solidFill>
              </a:rPr>
              <a:t>Výstup?</a:t>
            </a:r>
            <a:endParaRPr lang="cs-CZ" sz="18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p>
            <a:pPr marL="0" indent="0" algn="just">
              <a:lnSpc>
                <a:spcPct val="115000"/>
              </a:lnSpc>
              <a:spcBef>
                <a:spcPts val="600"/>
              </a:spcBef>
              <a:spcAft>
                <a:spcPts val="600"/>
              </a:spcAft>
              <a:buNone/>
            </a:pPr>
            <a:r>
              <a:rPr lang="cs-CZ" sz="1800" dirty="0"/>
              <a:t>Zdá se, že doposud identifikované problémy, potřeby i rozvojový potenciál jsou stále platné. </a:t>
            </a:r>
          </a:p>
          <a:p>
            <a:pPr marL="0" indent="0" algn="just">
              <a:lnSpc>
                <a:spcPct val="115000"/>
              </a:lnSpc>
              <a:spcBef>
                <a:spcPts val="600"/>
              </a:spcBef>
              <a:spcAft>
                <a:spcPts val="600"/>
              </a:spcAft>
              <a:buNone/>
            </a:pPr>
            <a:r>
              <a:rPr lang="cs-CZ" sz="1800" dirty="0"/>
              <a:t>Vhodnost cílenějšího zaměření na rozvoj turistického potenciálu území, včetně budování infrastruktury a rozvoje zázemí a služeb pro trávení volného času občanů i návštěvníků regionu.</a:t>
            </a:r>
          </a:p>
          <a:p>
            <a:pPr marL="0" indent="0" algn="just">
              <a:lnSpc>
                <a:spcPct val="115000"/>
              </a:lnSpc>
              <a:spcBef>
                <a:spcPts val="600"/>
              </a:spcBef>
              <a:spcAft>
                <a:spcPts val="600"/>
              </a:spcAft>
              <a:buNone/>
            </a:pPr>
            <a:r>
              <a:rPr lang="cs-CZ" sz="1800" dirty="0"/>
              <a:t>Zaměření se na další rozvoj zázemí pro obyvatele regionu (dostupnost služeb, zdravotnictví, vzdělávání, komunikace a bezpečnost dopravy)</a:t>
            </a:r>
          </a:p>
          <a:p>
            <a:pPr marL="0" indent="0" algn="just">
              <a:lnSpc>
                <a:spcPct val="115000"/>
              </a:lnSpc>
              <a:spcBef>
                <a:spcPts val="600"/>
              </a:spcBef>
              <a:spcAft>
                <a:spcPts val="600"/>
              </a:spcAft>
              <a:buNone/>
            </a:pPr>
            <a:r>
              <a:rPr lang="cs-CZ" dirty="0"/>
              <a:t>Zaměření se na veřejná prostranství, podporu jejich úprav, oprav, funkcí, …</a:t>
            </a:r>
            <a:endParaRPr lang="cs-CZ" sz="1800" dirty="0"/>
          </a:p>
          <a:p>
            <a:pPr marL="0" indent="0" algn="just">
              <a:lnSpc>
                <a:spcPct val="115000"/>
              </a:lnSpc>
              <a:spcBef>
                <a:spcPts val="600"/>
              </a:spcBef>
              <a:spcAft>
                <a:spcPts val="600"/>
              </a:spcAft>
              <a:buNone/>
            </a:pPr>
            <a:r>
              <a:rPr lang="cs-CZ" sz="1800" dirty="0"/>
              <a:t>Podpora komunitního a spolkového života s ohledem na rostoucí počet nových obyvatel, kteří se do regionu stěhují.</a:t>
            </a:r>
          </a:p>
          <a:p>
            <a:pPr marL="0" indent="0" algn="just">
              <a:lnSpc>
                <a:spcPct val="115000"/>
              </a:lnSpc>
              <a:spcBef>
                <a:spcPts val="600"/>
              </a:spcBef>
              <a:spcAft>
                <a:spcPts val="600"/>
              </a:spcAft>
              <a:buNone/>
            </a:pPr>
            <a:r>
              <a:rPr lang="cs-CZ" sz="1800" dirty="0"/>
              <a:t>Podpora místních podnikatelů a zpracování lokálních produktů. </a:t>
            </a:r>
          </a:p>
          <a:p>
            <a:pPr marL="0" indent="0" algn="just">
              <a:lnSpc>
                <a:spcPct val="115000"/>
              </a:lnSpc>
              <a:spcBef>
                <a:spcPts val="600"/>
              </a:spcBef>
              <a:spcAft>
                <a:spcPts val="600"/>
              </a:spcAft>
              <a:buNone/>
            </a:pPr>
            <a:r>
              <a:rPr lang="cs-CZ" sz="1800" dirty="0"/>
              <a:t>Zaměření se na podporu životního prostředí a péče o krajinu.</a:t>
            </a:r>
          </a:p>
          <a:p>
            <a:pPr marL="0" indent="0" algn="just">
              <a:lnSpc>
                <a:spcPct val="115000"/>
              </a:lnSpc>
              <a:spcBef>
                <a:spcPts val="600"/>
              </a:spcBef>
              <a:spcAft>
                <a:spcPts val="600"/>
              </a:spcAft>
              <a:buNone/>
            </a:pPr>
            <a:r>
              <a:rPr lang="cs-CZ" dirty="0"/>
              <a:t>Být připraveni podporovat nová řešení včetně komunitní energetiky a dalších, …</a:t>
            </a:r>
            <a:endParaRPr lang="cs-CZ" sz="1800" dirty="0"/>
          </a:p>
          <a:p>
            <a:endParaRPr lang="cs-CZ" dirty="0"/>
          </a:p>
        </p:txBody>
      </p:sp>
      <p:sp>
        <p:nvSpPr>
          <p:cNvPr id="4" name="Zástupný symbol pro zápatí 3">
            <a:extLst>
              <a:ext uri="{FF2B5EF4-FFF2-40B4-BE49-F238E27FC236}">
                <a16:creationId xmlns:a16="http://schemas.microsoft.com/office/drawing/2014/main" id="{0409B0A6-451C-41AC-BF97-44720C9016B2}"/>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E35DA954-E1CE-4D73-AA9C-38C718C38D86}"/>
              </a:ext>
            </a:extLst>
          </p:cNvPr>
          <p:cNvSpPr>
            <a:spLocks noGrp="1"/>
          </p:cNvSpPr>
          <p:nvPr>
            <p:ph type="sldNum" sz="quarter" idx="12"/>
          </p:nvPr>
        </p:nvSpPr>
        <p:spPr/>
        <p:txBody>
          <a:bodyPr/>
          <a:lstStyle/>
          <a:p>
            <a:fld id="{F2B3C656-15CD-496E-B9B7-729279219885}" type="slidenum">
              <a:rPr lang="cs-CZ" smtClean="0"/>
              <a:t>29</a:t>
            </a:fld>
            <a:endParaRPr lang="cs-CZ"/>
          </a:p>
        </p:txBody>
      </p:sp>
    </p:spTree>
    <p:extLst>
      <p:ext uri="{BB962C8B-B14F-4D97-AF65-F5344CB8AC3E}">
        <p14:creationId xmlns:p14="http://schemas.microsoft.com/office/powerpoint/2010/main" val="13640149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ástupný symbol pro číslo snímku 4">
            <a:extLst>
              <a:ext uri="{FF2B5EF4-FFF2-40B4-BE49-F238E27FC236}">
                <a16:creationId xmlns:a16="http://schemas.microsoft.com/office/drawing/2014/main" id="{3663326E-BB29-471F-AC59-85D0365A5646}"/>
              </a:ext>
            </a:extLst>
          </p:cNvPr>
          <p:cNvSpPr>
            <a:spLocks noGrp="1"/>
          </p:cNvSpPr>
          <p:nvPr>
            <p:ph type="sldNum" sz="quarter" idx="12"/>
          </p:nvPr>
        </p:nvSpPr>
        <p:spPr/>
        <p:txBody>
          <a:bodyPr/>
          <a:lstStyle/>
          <a:p>
            <a:fld id="{F2B3C656-15CD-496E-B9B7-729279219885}" type="slidenum">
              <a:rPr lang="cs-CZ" smtClean="0"/>
              <a:t>3</a:t>
            </a:fld>
            <a:endParaRPr lang="cs-CZ"/>
          </a:p>
        </p:txBody>
      </p:sp>
      <p:pic>
        <p:nvPicPr>
          <p:cNvPr id="6" name="Obrázek 5">
            <a:extLst>
              <a:ext uri="{FF2B5EF4-FFF2-40B4-BE49-F238E27FC236}">
                <a16:creationId xmlns:a16="http://schemas.microsoft.com/office/drawing/2014/main" id="{2CDF1A3E-0919-459B-8AF0-83E18F46922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6033" y="0"/>
            <a:ext cx="4852211" cy="6858000"/>
          </a:xfrm>
          <a:prstGeom prst="rect">
            <a:avLst/>
          </a:prstGeom>
        </p:spPr>
      </p:pic>
      <p:sp>
        <p:nvSpPr>
          <p:cNvPr id="8" name="TextovéPole 7">
            <a:extLst>
              <a:ext uri="{FF2B5EF4-FFF2-40B4-BE49-F238E27FC236}">
                <a16:creationId xmlns:a16="http://schemas.microsoft.com/office/drawing/2014/main" id="{B7BC0633-0ED9-4561-A52B-FDE374CAA037}"/>
              </a:ext>
            </a:extLst>
          </p:cNvPr>
          <p:cNvSpPr txBox="1"/>
          <p:nvPr/>
        </p:nvSpPr>
        <p:spPr>
          <a:xfrm>
            <a:off x="6687846" y="2396805"/>
            <a:ext cx="3272900" cy="2308324"/>
          </a:xfrm>
          <a:prstGeom prst="rect">
            <a:avLst/>
          </a:prstGeom>
          <a:noFill/>
        </p:spPr>
        <p:txBody>
          <a:bodyPr wrap="square">
            <a:spAutoFit/>
          </a:bodyPr>
          <a:lstStyle/>
          <a:p>
            <a:r>
              <a:rPr lang="cs-CZ" sz="1800" kern="50" dirty="0">
                <a:effectLst/>
                <a:latin typeface="Calibri" panose="020F0502020204030204" pitchFamily="34" charset="0"/>
                <a:ea typeface="Noto Sans CJK SC Regular"/>
                <a:cs typeface="Arial" panose="020B0604020202020204" pitchFamily="34" charset="0"/>
              </a:rPr>
              <a:t>Území působnosti MAS</a:t>
            </a:r>
          </a:p>
          <a:p>
            <a:endParaRPr lang="cs-CZ" sz="1800" kern="50" dirty="0">
              <a:effectLst/>
              <a:latin typeface="Calibri" panose="020F0502020204030204" pitchFamily="34" charset="0"/>
              <a:ea typeface="Noto Sans CJK SC Regular"/>
              <a:cs typeface="Arial" panose="020B0604020202020204" pitchFamily="34" charset="0"/>
            </a:endParaRPr>
          </a:p>
          <a:p>
            <a:endParaRPr lang="cs-CZ" sz="1800" kern="50" dirty="0">
              <a:effectLst/>
              <a:latin typeface="Calibri" panose="020F0502020204030204" pitchFamily="34" charset="0"/>
              <a:ea typeface="Noto Sans CJK SC Regular"/>
              <a:cs typeface="Arial" panose="020B0604020202020204" pitchFamily="34" charset="0"/>
            </a:endParaRPr>
          </a:p>
          <a:p>
            <a:r>
              <a:rPr lang="cs-CZ" sz="1800" kern="50" dirty="0">
                <a:effectLst/>
                <a:latin typeface="Calibri" panose="020F0502020204030204" pitchFamily="34" charset="0"/>
                <a:ea typeface="Noto Sans CJK SC Regular"/>
                <a:cs typeface="Arial" panose="020B0604020202020204" pitchFamily="34" charset="0"/>
              </a:rPr>
              <a:t>Brněnská rozvojová oblast</a:t>
            </a:r>
          </a:p>
          <a:p>
            <a:endParaRPr lang="cs-CZ" kern="50" dirty="0">
              <a:latin typeface="Calibri" panose="020F0502020204030204" pitchFamily="34" charset="0"/>
              <a:ea typeface="Noto Sans CJK SC Regular"/>
              <a:cs typeface="Arial" panose="020B0604020202020204" pitchFamily="34" charset="0"/>
            </a:endParaRPr>
          </a:p>
          <a:p>
            <a:r>
              <a:rPr lang="cs-CZ" kern="50" dirty="0">
                <a:latin typeface="Calibri" panose="020F0502020204030204" pitchFamily="34" charset="0"/>
                <a:ea typeface="Noto Sans CJK SC Regular"/>
                <a:cs typeface="Arial" panose="020B0604020202020204" pitchFamily="34" charset="0"/>
              </a:rPr>
              <a:t>Č</a:t>
            </a:r>
            <a:r>
              <a:rPr lang="cs-CZ" sz="1800" kern="50" dirty="0">
                <a:effectLst/>
                <a:latin typeface="Calibri" panose="020F0502020204030204" pitchFamily="34" charset="0"/>
                <a:ea typeface="Noto Sans CJK SC Regular"/>
                <a:cs typeface="Arial" panose="020B0604020202020204" pitchFamily="34" charset="0"/>
              </a:rPr>
              <a:t>ástečně mimo hlavní dopravní osy, což některá území značně znevýhodňuje. </a:t>
            </a:r>
            <a:endParaRPr lang="cs-CZ" sz="1800" kern="50" dirty="0">
              <a:effectLst/>
              <a:latin typeface="Liberation Serif"/>
              <a:ea typeface="Noto Sans CJK SC Regular"/>
              <a:cs typeface="FreeSans"/>
            </a:endParaRPr>
          </a:p>
        </p:txBody>
      </p:sp>
      <p:sp>
        <p:nvSpPr>
          <p:cNvPr id="7" name="TextovéPole 6">
            <a:extLst>
              <a:ext uri="{FF2B5EF4-FFF2-40B4-BE49-F238E27FC236}">
                <a16:creationId xmlns:a16="http://schemas.microsoft.com/office/drawing/2014/main" id="{5C13CF6E-3024-4FB7-85A6-2EF9142CEA37}"/>
              </a:ext>
            </a:extLst>
          </p:cNvPr>
          <p:cNvSpPr txBox="1"/>
          <p:nvPr/>
        </p:nvSpPr>
        <p:spPr>
          <a:xfrm>
            <a:off x="4543176" y="3550967"/>
            <a:ext cx="2299316" cy="369332"/>
          </a:xfrm>
          <a:prstGeom prst="rect">
            <a:avLst/>
          </a:prstGeom>
          <a:noFill/>
        </p:spPr>
        <p:txBody>
          <a:bodyPr wrap="square" rtlCol="0">
            <a:spAutoFit/>
          </a:bodyPr>
          <a:lstStyle/>
          <a:p>
            <a:pPr marL="285750" indent="-285750">
              <a:buFont typeface="Courier New" panose="02070309020205020404" pitchFamily="49" charset="0"/>
              <a:buChar char="o"/>
            </a:pPr>
            <a:r>
              <a:rPr lang="cs-CZ" b="1" dirty="0"/>
              <a:t>BRNO</a:t>
            </a:r>
          </a:p>
        </p:txBody>
      </p:sp>
    </p:spTree>
    <p:extLst>
      <p:ext uri="{BB962C8B-B14F-4D97-AF65-F5344CB8AC3E}">
        <p14:creationId xmlns:p14="http://schemas.microsoft.com/office/powerpoint/2010/main" val="332002936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B2D1EBC-FE75-455A-9D1B-598CF51E4769}"/>
              </a:ext>
            </a:extLst>
          </p:cNvPr>
          <p:cNvSpPr>
            <a:spLocks noGrp="1"/>
          </p:cNvSpPr>
          <p:nvPr>
            <p:ph type="title"/>
          </p:nvPr>
        </p:nvSpPr>
        <p:spPr>
          <a:xfrm>
            <a:off x="677334" y="1635957"/>
            <a:ext cx="8596668" cy="1320800"/>
          </a:xfrm>
        </p:spPr>
        <p:txBody>
          <a:bodyPr>
            <a:normAutofit fontScale="90000"/>
          </a:bodyPr>
          <a:lstStyle/>
          <a:p>
            <a:r>
              <a:rPr lang="cs-CZ" dirty="0"/>
              <a:t>Co má být </a:t>
            </a:r>
            <a:r>
              <a:rPr lang="cs-CZ" dirty="0" err="1"/>
              <a:t>podpořitelné</a:t>
            </a:r>
            <a:r>
              <a:rPr lang="cs-CZ" dirty="0"/>
              <a:t> z jednotlivých OP?</a:t>
            </a:r>
            <a:br>
              <a:rPr lang="cs-CZ" dirty="0"/>
            </a:br>
            <a:br>
              <a:rPr lang="cs-CZ" dirty="0"/>
            </a:br>
            <a:br>
              <a:rPr lang="cs-CZ" dirty="0"/>
            </a:br>
            <a:br>
              <a:rPr lang="cs-CZ" dirty="0"/>
            </a:br>
            <a:r>
              <a:rPr lang="cs-CZ" dirty="0"/>
              <a:t>Co z toho Vám přijde pro území podstatné?</a:t>
            </a:r>
            <a:br>
              <a:rPr lang="cs-CZ" dirty="0"/>
            </a:br>
            <a:br>
              <a:rPr lang="cs-CZ" dirty="0"/>
            </a:br>
            <a:endParaRPr lang="cs-CZ" dirty="0"/>
          </a:p>
        </p:txBody>
      </p:sp>
      <p:sp>
        <p:nvSpPr>
          <p:cNvPr id="3" name="Zástupný obsah 2">
            <a:extLst>
              <a:ext uri="{FF2B5EF4-FFF2-40B4-BE49-F238E27FC236}">
                <a16:creationId xmlns:a16="http://schemas.microsoft.com/office/drawing/2014/main" id="{13266043-CACF-4FAB-ADE0-572F3639E9EF}"/>
              </a:ext>
            </a:extLst>
          </p:cNvPr>
          <p:cNvSpPr>
            <a:spLocks noGrp="1"/>
          </p:cNvSpPr>
          <p:nvPr>
            <p:ph idx="1"/>
          </p:nvPr>
        </p:nvSpPr>
        <p:spPr>
          <a:xfrm>
            <a:off x="588506" y="2296357"/>
            <a:ext cx="9032150" cy="4344139"/>
          </a:xfrm>
        </p:spPr>
        <p:txBody>
          <a:bodyPr>
            <a:normAutofit/>
          </a:bodyPr>
          <a:lstStyle/>
          <a:p>
            <a:pPr marL="0" indent="0">
              <a:buNone/>
            </a:pPr>
            <a:endParaRPr lang="cs-CZ" dirty="0"/>
          </a:p>
          <a:p>
            <a:pPr marL="0" indent="0">
              <a:buNone/>
            </a:pPr>
            <a:endParaRPr lang="cs-CZ" dirty="0"/>
          </a:p>
        </p:txBody>
      </p:sp>
      <p:sp>
        <p:nvSpPr>
          <p:cNvPr id="4" name="Zástupný symbol pro zápatí 3">
            <a:extLst>
              <a:ext uri="{FF2B5EF4-FFF2-40B4-BE49-F238E27FC236}">
                <a16:creationId xmlns:a16="http://schemas.microsoft.com/office/drawing/2014/main" id="{8C76AE99-121B-4729-916A-BC644672A5DD}"/>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cs-CZ" sz="900" b="0" i="0" u="none" strike="noStrike" kern="1200" cap="none" spc="0" normalizeH="0" baseline="0" noProof="0" dirty="0">
              <a:ln>
                <a:noFill/>
              </a:ln>
              <a:solidFill>
                <a:prstClr val="black">
                  <a:tint val="75000"/>
                </a:prstClr>
              </a:solidFill>
              <a:effectLst/>
              <a:uLnTx/>
              <a:uFillTx/>
              <a:latin typeface="Trebuchet MS" panose="020B0603020202020204"/>
              <a:ea typeface="+mn-ea"/>
              <a:cs typeface="+mn-cs"/>
            </a:endParaRPr>
          </a:p>
        </p:txBody>
      </p:sp>
      <p:sp>
        <p:nvSpPr>
          <p:cNvPr id="5" name="Zástupný symbol pro číslo snímku 4">
            <a:extLst>
              <a:ext uri="{FF2B5EF4-FFF2-40B4-BE49-F238E27FC236}">
                <a16:creationId xmlns:a16="http://schemas.microsoft.com/office/drawing/2014/main" id="{1E830660-6773-45D1-BEFB-FEA95BA36E4A}"/>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2B3C656-15CD-496E-B9B7-729279219885}" type="slidenum">
              <a:rPr kumimoji="0" lang="cs-CZ" sz="900" b="0" i="0" u="none" strike="noStrike" kern="1200" cap="none" spc="0" normalizeH="0" baseline="0" noProof="0" smtClean="0">
                <a:ln>
                  <a:noFill/>
                </a:ln>
                <a:solidFill>
                  <a:srgbClr val="1A9D46"/>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30</a:t>
            </a:fld>
            <a:endParaRPr kumimoji="0" lang="cs-CZ" sz="900" b="0" i="0" u="none" strike="noStrike" kern="1200" cap="none" spc="0" normalizeH="0" baseline="0" noProof="0">
              <a:ln>
                <a:noFill/>
              </a:ln>
              <a:solidFill>
                <a:srgbClr val="1A9D46"/>
              </a:solidFill>
              <a:effectLst/>
              <a:uLnTx/>
              <a:uFillTx/>
              <a:latin typeface="Trebuchet MS" panose="020B0603020202020204"/>
              <a:ea typeface="+mn-ea"/>
              <a:cs typeface="+mn-cs"/>
            </a:endParaRPr>
          </a:p>
        </p:txBody>
      </p:sp>
      <p:pic>
        <p:nvPicPr>
          <p:cNvPr id="6" name="Obrázek 5">
            <a:extLst>
              <a:ext uri="{FF2B5EF4-FFF2-40B4-BE49-F238E27FC236}">
                <a16:creationId xmlns:a16="http://schemas.microsoft.com/office/drawing/2014/main" id="{E1490601-2D22-4C1A-91E9-96401C70FA4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8506" y="5767578"/>
            <a:ext cx="6541479" cy="1000019"/>
          </a:xfrm>
          <a:prstGeom prst="rect">
            <a:avLst/>
          </a:prstGeom>
        </p:spPr>
      </p:pic>
    </p:spTree>
    <p:extLst>
      <p:ext uri="{BB962C8B-B14F-4D97-AF65-F5344CB8AC3E}">
        <p14:creationId xmlns:p14="http://schemas.microsoft.com/office/powerpoint/2010/main" val="65982789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0409B0A6-451C-41AC-BF97-44720C9016B2}"/>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E35DA954-E1CE-4D73-AA9C-38C718C38D86}"/>
              </a:ext>
            </a:extLst>
          </p:cNvPr>
          <p:cNvSpPr>
            <a:spLocks noGrp="1"/>
          </p:cNvSpPr>
          <p:nvPr>
            <p:ph type="sldNum" sz="quarter" idx="12"/>
          </p:nvPr>
        </p:nvSpPr>
        <p:spPr/>
        <p:txBody>
          <a:bodyPr/>
          <a:lstStyle/>
          <a:p>
            <a:fld id="{F2B3C656-15CD-496E-B9B7-729279219885}" type="slidenum">
              <a:rPr lang="cs-CZ" smtClean="0"/>
              <a:t>31</a:t>
            </a:fld>
            <a:endParaRPr lang="cs-CZ"/>
          </a:p>
        </p:txBody>
      </p:sp>
      <p:sp>
        <p:nvSpPr>
          <p:cNvPr id="6" name="Zástupný obsah 5">
            <a:extLst>
              <a:ext uri="{FF2B5EF4-FFF2-40B4-BE49-F238E27FC236}">
                <a16:creationId xmlns:a16="http://schemas.microsoft.com/office/drawing/2014/main" id="{1039F408-A8D3-46AC-9F4D-85F83E10A013}"/>
              </a:ext>
            </a:extLst>
          </p:cNvPr>
          <p:cNvSpPr>
            <a:spLocks noGrp="1"/>
          </p:cNvSpPr>
          <p:nvPr>
            <p:ph idx="1"/>
          </p:nvPr>
        </p:nvSpPr>
        <p:spPr/>
        <p:txBody>
          <a:bodyPr/>
          <a:lstStyle/>
          <a:p>
            <a:endParaRPr lang="cs-CZ"/>
          </a:p>
        </p:txBody>
      </p:sp>
      <p:graphicFrame>
        <p:nvGraphicFramePr>
          <p:cNvPr id="8" name="Tabulka 7">
            <a:extLst>
              <a:ext uri="{FF2B5EF4-FFF2-40B4-BE49-F238E27FC236}">
                <a16:creationId xmlns:a16="http://schemas.microsoft.com/office/drawing/2014/main" id="{765CF4DC-C2FE-4BEB-BEF4-2FF6A438E7AD}"/>
              </a:ext>
            </a:extLst>
          </p:cNvPr>
          <p:cNvGraphicFramePr>
            <a:graphicFrameLocks noGrp="1"/>
          </p:cNvGraphicFramePr>
          <p:nvPr>
            <p:extLst>
              <p:ext uri="{D42A27DB-BD31-4B8C-83A1-F6EECF244321}">
                <p14:modId xmlns:p14="http://schemas.microsoft.com/office/powerpoint/2010/main" val="1343966432"/>
              </p:ext>
            </p:extLst>
          </p:nvPr>
        </p:nvGraphicFramePr>
        <p:xfrm>
          <a:off x="461925" y="1234440"/>
          <a:ext cx="10718160" cy="4389120"/>
        </p:xfrm>
        <a:graphic>
          <a:graphicData uri="http://schemas.openxmlformats.org/drawingml/2006/table">
            <a:tbl>
              <a:tblPr firstRow="1" bandRow="1">
                <a:tableStyleId>{16D9F66E-5EB9-4882-86FB-DCBF35E3C3E4}</a:tableStyleId>
              </a:tblPr>
              <a:tblGrid>
                <a:gridCol w="4067194">
                  <a:extLst>
                    <a:ext uri="{9D8B030D-6E8A-4147-A177-3AD203B41FA5}">
                      <a16:colId xmlns:a16="http://schemas.microsoft.com/office/drawing/2014/main" val="20000"/>
                    </a:ext>
                  </a:extLst>
                </a:gridCol>
                <a:gridCol w="6650966">
                  <a:extLst>
                    <a:ext uri="{9D8B030D-6E8A-4147-A177-3AD203B41FA5}">
                      <a16:colId xmlns:a16="http://schemas.microsoft.com/office/drawing/2014/main" val="20001"/>
                    </a:ext>
                  </a:extLst>
                </a:gridCol>
              </a:tblGrid>
              <a:tr h="370840">
                <a:tc>
                  <a:txBody>
                    <a:bodyPr/>
                    <a:lstStyle/>
                    <a:p>
                      <a:r>
                        <a:rPr lang="cs-CZ" dirty="0"/>
                        <a:t>Bezpečnost</a:t>
                      </a:r>
                      <a:r>
                        <a:rPr lang="cs-CZ" baseline="0" dirty="0"/>
                        <a:t> v dopravě</a:t>
                      </a:r>
                      <a:endParaRPr lang="cs-CZ" dirty="0"/>
                    </a:p>
                  </a:txBody>
                  <a:tcPr/>
                </a:tc>
                <a:tc>
                  <a:txBody>
                    <a:bodyPr/>
                    <a:lstStyle/>
                    <a:p>
                      <a:pPr marL="285750" indent="-285750">
                        <a:buFontTx/>
                        <a:buChar char="-"/>
                      </a:pPr>
                      <a:r>
                        <a:rPr lang="cs-CZ" b="0" dirty="0"/>
                        <a:t>Komunikace pro pěší/chodníky (výstavba/rekonstrukce…)</a:t>
                      </a:r>
                    </a:p>
                    <a:p>
                      <a:pPr marL="285750" indent="-285750">
                        <a:buFontTx/>
                        <a:buChar char="-"/>
                      </a:pPr>
                      <a:r>
                        <a:rPr lang="cs-CZ" b="0" dirty="0"/>
                        <a:t>Bezpečnostní</a:t>
                      </a:r>
                      <a:r>
                        <a:rPr lang="cs-CZ" b="0" baseline="0" dirty="0"/>
                        <a:t> prvky v dopravě</a:t>
                      </a:r>
                      <a:endParaRPr lang="cs-CZ" b="0" dirty="0"/>
                    </a:p>
                    <a:p>
                      <a:endParaRPr lang="cs-CZ" b="0" dirty="0"/>
                    </a:p>
                    <a:p>
                      <a:endParaRPr lang="cs-CZ" b="0" dirty="0"/>
                    </a:p>
                  </a:txBody>
                  <a:tcPr/>
                </a:tc>
                <a:extLst>
                  <a:ext uri="{0D108BD9-81ED-4DB2-BD59-A6C34878D82A}">
                    <a16:rowId xmlns:a16="http://schemas.microsoft.com/office/drawing/2014/main" val="10000"/>
                  </a:ext>
                </a:extLst>
              </a:tr>
              <a:tr h="370840">
                <a:tc>
                  <a:txBody>
                    <a:bodyPr/>
                    <a:lstStyle/>
                    <a:p>
                      <a:r>
                        <a:rPr lang="cs-CZ" b="1" dirty="0"/>
                        <a:t>Infrastruktura pro cyklistickou</a:t>
                      </a:r>
                      <a:r>
                        <a:rPr lang="cs-CZ" b="1" baseline="0" dirty="0"/>
                        <a:t> infrastrukturu</a:t>
                      </a:r>
                      <a:endParaRPr lang="cs-CZ" b="1" dirty="0"/>
                    </a:p>
                  </a:txBody>
                  <a:tcPr/>
                </a:tc>
                <a:tc>
                  <a:txBody>
                    <a:bodyPr/>
                    <a:lstStyle/>
                    <a:p>
                      <a:pPr marL="285750" indent="-285750">
                        <a:buFontTx/>
                        <a:buChar char="-"/>
                      </a:pPr>
                      <a:r>
                        <a:rPr lang="cs-CZ" dirty="0"/>
                        <a:t>Komunikace pro cyklisty</a:t>
                      </a:r>
                      <a:r>
                        <a:rPr lang="cs-CZ" baseline="0" dirty="0"/>
                        <a:t> </a:t>
                      </a:r>
                      <a:r>
                        <a:rPr lang="cs-CZ" b="0" dirty="0"/>
                        <a:t>(výstavba/rekonstrukce…)</a:t>
                      </a:r>
                    </a:p>
                    <a:p>
                      <a:r>
                        <a:rPr lang="cs-CZ" b="0" dirty="0"/>
                        <a:t>   </a:t>
                      </a:r>
                      <a:r>
                        <a:rPr lang="cs-CZ" b="0" baseline="0" dirty="0"/>
                        <a:t> </a:t>
                      </a:r>
                      <a:r>
                        <a:rPr lang="cs-CZ" b="0" dirty="0"/>
                        <a:t>do škol,</a:t>
                      </a:r>
                      <a:r>
                        <a:rPr lang="cs-CZ" b="0" baseline="0" dirty="0"/>
                        <a:t> zaměstnání, za službami, …</a:t>
                      </a:r>
                    </a:p>
                    <a:p>
                      <a:pPr marL="285750" indent="-285750">
                        <a:buFontTx/>
                        <a:buChar char="-"/>
                      </a:pPr>
                      <a:r>
                        <a:rPr lang="cs-CZ" dirty="0"/>
                        <a:t>Doprovodná infrastruktura</a:t>
                      </a:r>
                    </a:p>
                    <a:p>
                      <a:pPr marL="0" indent="0">
                        <a:buFontTx/>
                        <a:buNone/>
                      </a:pPr>
                      <a:endParaRPr lang="cs-CZ" dirty="0"/>
                    </a:p>
                  </a:txBody>
                  <a:tcPr/>
                </a:tc>
                <a:extLst>
                  <a:ext uri="{0D108BD9-81ED-4DB2-BD59-A6C34878D82A}">
                    <a16:rowId xmlns:a16="http://schemas.microsoft.com/office/drawing/2014/main" val="10001"/>
                  </a:ext>
                </a:extLst>
              </a:tr>
              <a:tr h="370840">
                <a:tc>
                  <a:txBody>
                    <a:bodyPr/>
                    <a:lstStyle/>
                    <a:p>
                      <a:r>
                        <a:rPr lang="cs-CZ" b="1" dirty="0"/>
                        <a:t>Revitalizace veřejných prostranství</a:t>
                      </a:r>
                    </a:p>
                  </a:txBody>
                  <a:tcPr/>
                </a:tc>
                <a:tc>
                  <a:txBody>
                    <a:bodyPr/>
                    <a:lstStyle/>
                    <a:p>
                      <a:pPr marL="285750" indent="-285750">
                        <a:buFontTx/>
                        <a:buChar char="-"/>
                      </a:pPr>
                      <a:r>
                        <a:rPr lang="cs-CZ" dirty="0"/>
                        <a:t>„Zelená infrastruktura“ + lepší</a:t>
                      </a:r>
                      <a:r>
                        <a:rPr lang="cs-CZ" baseline="0" dirty="0"/>
                        <a:t> veřejné prostranství (vsakování srážkové vody; retenční a akumulační nádrže; zeleň; vodní plochy; městský mobiliář; veřejné osvětlení + WC; hřiště: dětská + workoutová)</a:t>
                      </a:r>
                    </a:p>
                    <a:p>
                      <a:pPr marL="0" indent="0">
                        <a:buFontTx/>
                        <a:buNone/>
                      </a:pPr>
                      <a:endParaRPr lang="cs-CZ" baseline="0" dirty="0"/>
                    </a:p>
                    <a:p>
                      <a:pPr marL="285750" indent="-285750">
                        <a:buFontTx/>
                        <a:buChar char="-"/>
                      </a:pPr>
                      <a:r>
                        <a:rPr lang="cs-CZ" b="1" baseline="0" dirty="0"/>
                        <a:t>Revitalizace nevyužívaných ploch na veř. prost. + zeleň</a:t>
                      </a:r>
                      <a:endParaRPr lang="cs-CZ" b="1" dirty="0"/>
                    </a:p>
                    <a:p>
                      <a:endParaRPr lang="cs-CZ" dirty="0"/>
                    </a:p>
                  </a:txBody>
                  <a:tcPr/>
                </a:tc>
                <a:extLst>
                  <a:ext uri="{0D108BD9-81ED-4DB2-BD59-A6C34878D82A}">
                    <a16:rowId xmlns:a16="http://schemas.microsoft.com/office/drawing/2014/main" val="10002"/>
                  </a:ext>
                </a:extLst>
              </a:tr>
            </a:tbl>
          </a:graphicData>
        </a:graphic>
      </p:graphicFrame>
      <p:sp>
        <p:nvSpPr>
          <p:cNvPr id="9" name="Nadpis 1">
            <a:extLst>
              <a:ext uri="{FF2B5EF4-FFF2-40B4-BE49-F238E27FC236}">
                <a16:creationId xmlns:a16="http://schemas.microsoft.com/office/drawing/2014/main" id="{20757CEC-FCF9-414A-A7EC-FF05B4BEBE3F}"/>
              </a:ext>
            </a:extLst>
          </p:cNvPr>
          <p:cNvSpPr>
            <a:spLocks noGrp="1"/>
          </p:cNvSpPr>
          <p:nvPr>
            <p:ph type="title"/>
          </p:nvPr>
        </p:nvSpPr>
        <p:spPr>
          <a:xfrm>
            <a:off x="461925" y="254493"/>
            <a:ext cx="8596668" cy="1320800"/>
          </a:xfrm>
        </p:spPr>
        <p:txBody>
          <a:bodyPr>
            <a:normAutofit fontScale="90000"/>
          </a:bodyPr>
          <a:lstStyle/>
          <a:p>
            <a:r>
              <a:rPr lang="cs-CZ" dirty="0"/>
              <a:t>IROP</a:t>
            </a:r>
            <a:br>
              <a:rPr lang="cs-CZ" dirty="0"/>
            </a:br>
            <a:br>
              <a:rPr lang="cs-CZ" dirty="0"/>
            </a:br>
            <a:endParaRPr lang="cs-CZ" dirty="0"/>
          </a:p>
        </p:txBody>
      </p:sp>
    </p:spTree>
    <p:extLst>
      <p:ext uri="{BB962C8B-B14F-4D97-AF65-F5344CB8AC3E}">
        <p14:creationId xmlns:p14="http://schemas.microsoft.com/office/powerpoint/2010/main" val="317131131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0409B0A6-451C-41AC-BF97-44720C9016B2}"/>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E35DA954-E1CE-4D73-AA9C-38C718C38D86}"/>
              </a:ext>
            </a:extLst>
          </p:cNvPr>
          <p:cNvSpPr>
            <a:spLocks noGrp="1"/>
          </p:cNvSpPr>
          <p:nvPr>
            <p:ph type="sldNum" sz="quarter" idx="12"/>
          </p:nvPr>
        </p:nvSpPr>
        <p:spPr/>
        <p:txBody>
          <a:bodyPr/>
          <a:lstStyle/>
          <a:p>
            <a:fld id="{F2B3C656-15CD-496E-B9B7-729279219885}" type="slidenum">
              <a:rPr lang="cs-CZ" smtClean="0"/>
              <a:t>32</a:t>
            </a:fld>
            <a:endParaRPr lang="cs-CZ"/>
          </a:p>
        </p:txBody>
      </p:sp>
      <p:sp>
        <p:nvSpPr>
          <p:cNvPr id="6" name="Zástupný obsah 5">
            <a:extLst>
              <a:ext uri="{FF2B5EF4-FFF2-40B4-BE49-F238E27FC236}">
                <a16:creationId xmlns:a16="http://schemas.microsoft.com/office/drawing/2014/main" id="{1039F408-A8D3-46AC-9F4D-85F83E10A013}"/>
              </a:ext>
            </a:extLst>
          </p:cNvPr>
          <p:cNvSpPr>
            <a:spLocks noGrp="1"/>
          </p:cNvSpPr>
          <p:nvPr>
            <p:ph idx="1"/>
          </p:nvPr>
        </p:nvSpPr>
        <p:spPr/>
        <p:txBody>
          <a:bodyPr/>
          <a:lstStyle/>
          <a:p>
            <a:endParaRPr lang="cs-CZ"/>
          </a:p>
        </p:txBody>
      </p:sp>
      <p:sp>
        <p:nvSpPr>
          <p:cNvPr id="9" name="Nadpis 1">
            <a:extLst>
              <a:ext uri="{FF2B5EF4-FFF2-40B4-BE49-F238E27FC236}">
                <a16:creationId xmlns:a16="http://schemas.microsoft.com/office/drawing/2014/main" id="{20757CEC-FCF9-414A-A7EC-FF05B4BEBE3F}"/>
              </a:ext>
            </a:extLst>
          </p:cNvPr>
          <p:cNvSpPr>
            <a:spLocks noGrp="1"/>
          </p:cNvSpPr>
          <p:nvPr>
            <p:ph type="title"/>
          </p:nvPr>
        </p:nvSpPr>
        <p:spPr>
          <a:xfrm>
            <a:off x="461925" y="254493"/>
            <a:ext cx="8596668" cy="1320800"/>
          </a:xfrm>
        </p:spPr>
        <p:txBody>
          <a:bodyPr>
            <a:normAutofit fontScale="90000"/>
          </a:bodyPr>
          <a:lstStyle/>
          <a:p>
            <a:r>
              <a:rPr lang="cs-CZ" dirty="0"/>
              <a:t>IROP</a:t>
            </a:r>
            <a:br>
              <a:rPr lang="cs-CZ" dirty="0"/>
            </a:br>
            <a:br>
              <a:rPr lang="cs-CZ" dirty="0"/>
            </a:br>
            <a:endParaRPr lang="cs-CZ" dirty="0"/>
          </a:p>
        </p:txBody>
      </p:sp>
      <p:graphicFrame>
        <p:nvGraphicFramePr>
          <p:cNvPr id="7" name="Tabulka 6">
            <a:extLst>
              <a:ext uri="{FF2B5EF4-FFF2-40B4-BE49-F238E27FC236}">
                <a16:creationId xmlns:a16="http://schemas.microsoft.com/office/drawing/2014/main" id="{E8F6CE25-3A40-4DAF-9F36-73E315E93620}"/>
              </a:ext>
            </a:extLst>
          </p:cNvPr>
          <p:cNvGraphicFramePr>
            <a:graphicFrameLocks noGrp="1"/>
          </p:cNvGraphicFramePr>
          <p:nvPr>
            <p:extLst>
              <p:ext uri="{D42A27DB-BD31-4B8C-83A1-F6EECF244321}">
                <p14:modId xmlns:p14="http://schemas.microsoft.com/office/powerpoint/2010/main" val="3331036775"/>
              </p:ext>
            </p:extLst>
          </p:nvPr>
        </p:nvGraphicFramePr>
        <p:xfrm>
          <a:off x="461925" y="1238772"/>
          <a:ext cx="10718160" cy="4423433"/>
        </p:xfrm>
        <a:graphic>
          <a:graphicData uri="http://schemas.openxmlformats.org/drawingml/2006/table">
            <a:tbl>
              <a:tblPr firstRow="1" bandRow="1">
                <a:tableStyleId>{16D9F66E-5EB9-4882-86FB-DCBF35E3C3E4}</a:tableStyleId>
              </a:tblPr>
              <a:tblGrid>
                <a:gridCol w="4067194">
                  <a:extLst>
                    <a:ext uri="{9D8B030D-6E8A-4147-A177-3AD203B41FA5}">
                      <a16:colId xmlns:a16="http://schemas.microsoft.com/office/drawing/2014/main" val="20000"/>
                    </a:ext>
                  </a:extLst>
                </a:gridCol>
                <a:gridCol w="6650966">
                  <a:extLst>
                    <a:ext uri="{9D8B030D-6E8A-4147-A177-3AD203B41FA5}">
                      <a16:colId xmlns:a16="http://schemas.microsoft.com/office/drawing/2014/main" val="20001"/>
                    </a:ext>
                  </a:extLst>
                </a:gridCol>
              </a:tblGrid>
              <a:tr h="783939">
                <a:tc>
                  <a:txBody>
                    <a:bodyPr/>
                    <a:lstStyle/>
                    <a:p>
                      <a:r>
                        <a:rPr lang="cs-CZ" b="1" dirty="0"/>
                        <a:t>Podpora</a:t>
                      </a:r>
                      <a:r>
                        <a:rPr lang="cs-CZ" b="1" baseline="0" dirty="0"/>
                        <a:t> SDH II, III, IV</a:t>
                      </a:r>
                      <a:endParaRPr lang="cs-CZ" b="1" dirty="0"/>
                    </a:p>
                  </a:txBody>
                  <a:tcPr/>
                </a:tc>
                <a:tc>
                  <a:txBody>
                    <a:bodyPr/>
                    <a:lstStyle/>
                    <a:p>
                      <a:pPr marL="285750" indent="-285750">
                        <a:buFontTx/>
                        <a:buChar char="-"/>
                      </a:pPr>
                      <a:r>
                        <a:rPr lang="cs-CZ" b="0" baseline="0" dirty="0"/>
                        <a:t>Požární zbrojnice (výstavba/rekonstrukce)</a:t>
                      </a:r>
                    </a:p>
                    <a:p>
                      <a:pPr marL="285750" indent="-285750">
                        <a:buFontTx/>
                        <a:buChar char="-"/>
                      </a:pPr>
                      <a:r>
                        <a:rPr lang="cs-CZ" b="0" baseline="0" dirty="0"/>
                        <a:t>Pořízení požární techniky</a:t>
                      </a:r>
                    </a:p>
                    <a:p>
                      <a:pPr marL="285750" indent="-285750">
                        <a:buFontTx/>
                        <a:buChar char="-"/>
                      </a:pPr>
                      <a:r>
                        <a:rPr lang="cs-CZ" b="0" dirty="0"/>
                        <a:t>Umělé</a:t>
                      </a:r>
                      <a:r>
                        <a:rPr lang="cs-CZ" b="0" baseline="0" dirty="0"/>
                        <a:t> zdroje požární vody (budování/revitalizace)</a:t>
                      </a:r>
                      <a:endParaRPr lang="cs-CZ" b="0" dirty="0"/>
                    </a:p>
                    <a:p>
                      <a:endParaRPr lang="cs-CZ" b="0" dirty="0"/>
                    </a:p>
                  </a:txBody>
                  <a:tcPr/>
                </a:tc>
                <a:extLst>
                  <a:ext uri="{0D108BD9-81ED-4DB2-BD59-A6C34878D82A}">
                    <a16:rowId xmlns:a16="http://schemas.microsoft.com/office/drawing/2014/main" val="10000"/>
                  </a:ext>
                </a:extLst>
              </a:tr>
              <a:tr h="2264299">
                <a:tc>
                  <a:txBody>
                    <a:bodyPr/>
                    <a:lstStyle/>
                    <a:p>
                      <a:r>
                        <a:rPr lang="cs-CZ" b="1" dirty="0"/>
                        <a:t>Rekonstrukce infrastruktury MŠ/ZŠ/dětské skupiny/učeben neúplných</a:t>
                      </a:r>
                      <a:r>
                        <a:rPr lang="cs-CZ" b="1" baseline="0" dirty="0"/>
                        <a:t> škol</a:t>
                      </a:r>
                      <a:endParaRPr lang="cs-CZ" b="1" dirty="0"/>
                    </a:p>
                  </a:txBody>
                  <a:tcPr/>
                </a:tc>
                <a:tc>
                  <a:txBody>
                    <a:bodyPr/>
                    <a:lstStyle/>
                    <a:p>
                      <a:pPr marL="285750" indent="-285750">
                        <a:buFontTx/>
                        <a:buChar char="-"/>
                      </a:pPr>
                      <a:r>
                        <a:rPr lang="cs-CZ" b="0" baseline="0" dirty="0"/>
                        <a:t>MŠ/dětské skupiny? </a:t>
                      </a:r>
                    </a:p>
                    <a:p>
                      <a:pPr marL="0" indent="0">
                        <a:buFontTx/>
                        <a:buNone/>
                      </a:pPr>
                      <a:r>
                        <a:rPr lang="cs-CZ" sz="1600" b="0" baseline="0" dirty="0"/>
                        <a:t>     - navyšování kapacit</a:t>
                      </a:r>
                    </a:p>
                    <a:p>
                      <a:pPr marL="0" indent="0">
                        <a:buFontTx/>
                        <a:buNone/>
                      </a:pPr>
                      <a:endParaRPr lang="cs-CZ" b="0" baseline="0" dirty="0"/>
                    </a:p>
                    <a:p>
                      <a:pPr marL="285750" indent="-285750">
                        <a:buFontTx/>
                        <a:buChar char="-"/>
                      </a:pPr>
                      <a:r>
                        <a:rPr lang="cs-CZ" b="0" baseline="0" dirty="0"/>
                        <a:t>ZŠ</a:t>
                      </a:r>
                      <a:endParaRPr lang="cs-CZ" b="0" dirty="0"/>
                    </a:p>
                    <a:p>
                      <a:r>
                        <a:rPr lang="cs-CZ" sz="1600" b="0" dirty="0"/>
                        <a:t>     - nové odborné učebny ve vazbě na klíčové kompetence</a:t>
                      </a:r>
                    </a:p>
                    <a:p>
                      <a:r>
                        <a:rPr lang="cs-CZ" sz="1600" b="0" dirty="0"/>
                        <a:t>     - u</a:t>
                      </a:r>
                      <a:r>
                        <a:rPr lang="cs-CZ" sz="1600" b="0" baseline="0" dirty="0"/>
                        <a:t>čebny pro spec. vzděl. potřeby (např. klidové zóny)</a:t>
                      </a:r>
                      <a:endParaRPr lang="cs-CZ" sz="1600" b="0" dirty="0"/>
                    </a:p>
                    <a:p>
                      <a:r>
                        <a:rPr lang="cs-CZ" sz="1600" b="0" baseline="0" dirty="0"/>
                        <a:t>     - zázemí pro pedagogy (kabinety…)</a:t>
                      </a:r>
                      <a:endParaRPr lang="cs-CZ" sz="1600" b="0" dirty="0"/>
                    </a:p>
                    <a:p>
                      <a:r>
                        <a:rPr lang="cs-CZ" sz="1600" b="0" dirty="0"/>
                        <a:t>     - společenské místnosti? ; knihovny ?</a:t>
                      </a:r>
                    </a:p>
                  </a:txBody>
                  <a:tcPr/>
                </a:tc>
                <a:extLst>
                  <a:ext uri="{0D108BD9-81ED-4DB2-BD59-A6C34878D82A}">
                    <a16:rowId xmlns:a16="http://schemas.microsoft.com/office/drawing/2014/main" val="10001"/>
                  </a:ext>
                </a:extLst>
              </a:tr>
              <a:tr h="970414">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cs-CZ" b="1" dirty="0"/>
                        <a:t>Sociální</a:t>
                      </a:r>
                      <a:r>
                        <a:rPr lang="cs-CZ" b="1" baseline="0" dirty="0"/>
                        <a:t> služby</a:t>
                      </a:r>
                      <a:endParaRPr lang="cs-CZ" b="1" dirty="0"/>
                    </a:p>
                  </a:txBody>
                  <a:tcPr/>
                </a:tc>
                <a:tc>
                  <a:txBody>
                    <a:bodyPr/>
                    <a:lstStyle/>
                    <a:p>
                      <a:pPr marL="285750" indent="-285750">
                        <a:buFontTx/>
                        <a:buChar char="-"/>
                      </a:pPr>
                      <a:r>
                        <a:rPr lang="cs-CZ" sz="1800" b="0" kern="1200" baseline="0" dirty="0">
                          <a:solidFill>
                            <a:schemeClr val="dk1"/>
                          </a:solidFill>
                          <a:latin typeface="+mn-lt"/>
                          <a:ea typeface="+mn-ea"/>
                          <a:cs typeface="+mn-cs"/>
                        </a:rPr>
                        <a:t>Dle zákona o sociálních službách</a:t>
                      </a:r>
                    </a:p>
                    <a:p>
                      <a:pPr marL="0" indent="0">
                        <a:buFontTx/>
                        <a:buNone/>
                      </a:pPr>
                      <a:endParaRPr lang="cs-CZ" sz="1800" b="0" kern="1200" baseline="0" dirty="0">
                        <a:solidFill>
                          <a:schemeClr val="dk1"/>
                        </a:solidFill>
                        <a:latin typeface="+mn-lt"/>
                        <a:ea typeface="+mn-ea"/>
                        <a:cs typeface="+mn-cs"/>
                      </a:endParaRPr>
                    </a:p>
                    <a:p>
                      <a:endParaRPr lang="cs-CZ" b="1"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01071586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0409B0A6-451C-41AC-BF97-44720C9016B2}"/>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E35DA954-E1CE-4D73-AA9C-38C718C38D86}"/>
              </a:ext>
            </a:extLst>
          </p:cNvPr>
          <p:cNvSpPr>
            <a:spLocks noGrp="1"/>
          </p:cNvSpPr>
          <p:nvPr>
            <p:ph type="sldNum" sz="quarter" idx="12"/>
          </p:nvPr>
        </p:nvSpPr>
        <p:spPr/>
        <p:txBody>
          <a:bodyPr/>
          <a:lstStyle/>
          <a:p>
            <a:fld id="{F2B3C656-15CD-496E-B9B7-729279219885}" type="slidenum">
              <a:rPr lang="cs-CZ" smtClean="0"/>
              <a:t>33</a:t>
            </a:fld>
            <a:endParaRPr lang="cs-CZ"/>
          </a:p>
        </p:txBody>
      </p:sp>
      <p:sp>
        <p:nvSpPr>
          <p:cNvPr id="6" name="Zástupný obsah 5">
            <a:extLst>
              <a:ext uri="{FF2B5EF4-FFF2-40B4-BE49-F238E27FC236}">
                <a16:creationId xmlns:a16="http://schemas.microsoft.com/office/drawing/2014/main" id="{1039F408-A8D3-46AC-9F4D-85F83E10A013}"/>
              </a:ext>
            </a:extLst>
          </p:cNvPr>
          <p:cNvSpPr>
            <a:spLocks noGrp="1"/>
          </p:cNvSpPr>
          <p:nvPr>
            <p:ph idx="1"/>
          </p:nvPr>
        </p:nvSpPr>
        <p:spPr/>
        <p:txBody>
          <a:bodyPr/>
          <a:lstStyle/>
          <a:p>
            <a:endParaRPr lang="cs-CZ"/>
          </a:p>
        </p:txBody>
      </p:sp>
      <p:sp>
        <p:nvSpPr>
          <p:cNvPr id="9" name="Nadpis 1">
            <a:extLst>
              <a:ext uri="{FF2B5EF4-FFF2-40B4-BE49-F238E27FC236}">
                <a16:creationId xmlns:a16="http://schemas.microsoft.com/office/drawing/2014/main" id="{20757CEC-FCF9-414A-A7EC-FF05B4BEBE3F}"/>
              </a:ext>
            </a:extLst>
          </p:cNvPr>
          <p:cNvSpPr>
            <a:spLocks noGrp="1"/>
          </p:cNvSpPr>
          <p:nvPr>
            <p:ph type="title"/>
          </p:nvPr>
        </p:nvSpPr>
        <p:spPr>
          <a:xfrm>
            <a:off x="461925" y="254493"/>
            <a:ext cx="8596668" cy="1320800"/>
          </a:xfrm>
        </p:spPr>
        <p:txBody>
          <a:bodyPr>
            <a:normAutofit fontScale="90000"/>
          </a:bodyPr>
          <a:lstStyle/>
          <a:p>
            <a:r>
              <a:rPr lang="cs-CZ" dirty="0"/>
              <a:t>IROP</a:t>
            </a:r>
            <a:br>
              <a:rPr lang="cs-CZ" dirty="0"/>
            </a:br>
            <a:br>
              <a:rPr lang="cs-CZ" dirty="0"/>
            </a:br>
            <a:endParaRPr lang="cs-CZ" dirty="0"/>
          </a:p>
        </p:txBody>
      </p:sp>
      <p:graphicFrame>
        <p:nvGraphicFramePr>
          <p:cNvPr id="7" name="Tabulka 6">
            <a:extLst>
              <a:ext uri="{FF2B5EF4-FFF2-40B4-BE49-F238E27FC236}">
                <a16:creationId xmlns:a16="http://schemas.microsoft.com/office/drawing/2014/main" id="{6B6730A4-2013-4C46-8F07-8856D6AE56BB}"/>
              </a:ext>
            </a:extLst>
          </p:cNvPr>
          <p:cNvGraphicFramePr>
            <a:graphicFrameLocks noGrp="1"/>
          </p:cNvGraphicFramePr>
          <p:nvPr>
            <p:extLst>
              <p:ext uri="{D42A27DB-BD31-4B8C-83A1-F6EECF244321}">
                <p14:modId xmlns:p14="http://schemas.microsoft.com/office/powerpoint/2010/main" val="3127993830"/>
              </p:ext>
            </p:extLst>
          </p:nvPr>
        </p:nvGraphicFramePr>
        <p:xfrm>
          <a:off x="461925" y="1171808"/>
          <a:ext cx="10718160" cy="4514682"/>
        </p:xfrm>
        <a:graphic>
          <a:graphicData uri="http://schemas.openxmlformats.org/drawingml/2006/table">
            <a:tbl>
              <a:tblPr firstRow="1" bandRow="1">
                <a:tableStyleId>{16D9F66E-5EB9-4882-86FB-DCBF35E3C3E4}</a:tableStyleId>
              </a:tblPr>
              <a:tblGrid>
                <a:gridCol w="4067194">
                  <a:extLst>
                    <a:ext uri="{9D8B030D-6E8A-4147-A177-3AD203B41FA5}">
                      <a16:colId xmlns:a16="http://schemas.microsoft.com/office/drawing/2014/main" val="20000"/>
                    </a:ext>
                  </a:extLst>
                </a:gridCol>
                <a:gridCol w="6650966">
                  <a:extLst>
                    <a:ext uri="{9D8B030D-6E8A-4147-A177-3AD203B41FA5}">
                      <a16:colId xmlns:a16="http://schemas.microsoft.com/office/drawing/2014/main" val="20001"/>
                    </a:ext>
                  </a:extLst>
                </a:gridCol>
              </a:tblGrid>
              <a:tr h="735162">
                <a:tc>
                  <a:txBody>
                    <a:bodyPr/>
                    <a:lstStyle/>
                    <a:p>
                      <a:r>
                        <a:rPr lang="cs-CZ" dirty="0"/>
                        <a:t>Revitalizace</a:t>
                      </a:r>
                      <a:r>
                        <a:rPr lang="cs-CZ" baseline="0" dirty="0"/>
                        <a:t> </a:t>
                      </a:r>
                    </a:p>
                    <a:p>
                      <a:r>
                        <a:rPr lang="cs-CZ" baseline="0" dirty="0"/>
                        <a:t>kulturních památek</a:t>
                      </a:r>
                      <a:endParaRPr lang="cs-CZ" dirty="0"/>
                    </a:p>
                  </a:txBody>
                  <a:tcPr/>
                </a:tc>
                <a:tc>
                  <a:txBody>
                    <a:bodyPr/>
                    <a:lstStyle/>
                    <a:p>
                      <a:pPr marL="285750" indent="-285750">
                        <a:buFontTx/>
                        <a:buChar char="-"/>
                      </a:pPr>
                      <a:r>
                        <a:rPr lang="cs-CZ" sz="1600" b="0" dirty="0"/>
                        <a:t>Revitalizace, parky u památek, parkoviště u památek</a:t>
                      </a:r>
                      <a:endParaRPr lang="cs-CZ" b="0" dirty="0"/>
                    </a:p>
                    <a:p>
                      <a:endParaRPr lang="cs-CZ" b="0" dirty="0"/>
                    </a:p>
                  </a:txBody>
                  <a:tcPr/>
                </a:tc>
                <a:extLst>
                  <a:ext uri="{0D108BD9-81ED-4DB2-BD59-A6C34878D82A}">
                    <a16:rowId xmlns:a16="http://schemas.microsoft.com/office/drawing/2014/main" val="10000"/>
                  </a:ext>
                </a:extLst>
              </a:tr>
              <a:tr h="796122">
                <a:tc>
                  <a:txBody>
                    <a:bodyPr/>
                    <a:lstStyle/>
                    <a:p>
                      <a:r>
                        <a:rPr lang="cs-CZ" b="1" dirty="0"/>
                        <a:t>Revitalizace a vybavení městských a obecních</a:t>
                      </a:r>
                      <a:r>
                        <a:rPr lang="cs-CZ" b="1" baseline="0" dirty="0"/>
                        <a:t> muzeí</a:t>
                      </a:r>
                      <a:endParaRPr lang="cs-CZ" b="1" dirty="0"/>
                    </a:p>
                  </a:txBody>
                  <a:tcPr/>
                </a:tc>
                <a:tc>
                  <a:txBody>
                    <a:bodyPr/>
                    <a:lstStyle/>
                    <a:p>
                      <a:pPr marL="285750" indent="-285750">
                        <a:buFontTx/>
                        <a:buChar char="-"/>
                      </a:pPr>
                      <a:r>
                        <a:rPr lang="cs-CZ" sz="1800" baseline="0" dirty="0"/>
                        <a:t>Expozice, depozitáře, restaurování atd.</a:t>
                      </a:r>
                    </a:p>
                    <a:p>
                      <a:endParaRPr lang="cs-CZ" sz="1600" dirty="0"/>
                    </a:p>
                    <a:p>
                      <a:endParaRPr lang="cs-CZ" dirty="0"/>
                    </a:p>
                    <a:p>
                      <a:endParaRPr lang="cs-CZ" dirty="0"/>
                    </a:p>
                  </a:txBody>
                  <a:tcPr/>
                </a:tc>
                <a:extLst>
                  <a:ext uri="{0D108BD9-81ED-4DB2-BD59-A6C34878D82A}">
                    <a16:rowId xmlns:a16="http://schemas.microsoft.com/office/drawing/2014/main" val="10001"/>
                  </a:ext>
                </a:extLst>
              </a:tr>
              <a:tr h="370840">
                <a:tc>
                  <a:txBody>
                    <a:bodyPr/>
                    <a:lstStyle/>
                    <a:p>
                      <a:r>
                        <a:rPr lang="cs-CZ" b="1" dirty="0"/>
                        <a:t>Rekonstrukce a vybavení obecních</a:t>
                      </a:r>
                      <a:r>
                        <a:rPr lang="cs-CZ" b="1" baseline="0" dirty="0"/>
                        <a:t> profesionálních knihoven</a:t>
                      </a:r>
                      <a:endParaRPr lang="cs-CZ" b="1" dirty="0"/>
                    </a:p>
                  </a:txBody>
                  <a:tcPr/>
                </a:tc>
                <a:tc>
                  <a:txBody>
                    <a:bodyPr/>
                    <a:lstStyle/>
                    <a:p>
                      <a:pPr marL="285750" indent="-285750">
                        <a:buFontTx/>
                        <a:buChar char="-"/>
                      </a:pPr>
                      <a:r>
                        <a:rPr lang="cs-CZ" dirty="0"/>
                        <a:t>Rekonstrukce,</a:t>
                      </a:r>
                      <a:r>
                        <a:rPr lang="cs-CZ" baseline="0" dirty="0"/>
                        <a:t> návštěvnické a technické zázemí</a:t>
                      </a:r>
                    </a:p>
                    <a:p>
                      <a:pPr marL="285750" indent="-285750">
                        <a:buFontTx/>
                        <a:buChar char="-"/>
                      </a:pPr>
                      <a:r>
                        <a:rPr lang="cs-CZ" baseline="0" dirty="0"/>
                        <a:t>Digitalizace</a:t>
                      </a:r>
                    </a:p>
                    <a:p>
                      <a:pPr marL="0" indent="0">
                        <a:buFontTx/>
                        <a:buNone/>
                      </a:pPr>
                      <a:endParaRPr lang="cs-CZ" dirty="0"/>
                    </a:p>
                    <a:p>
                      <a:endParaRPr lang="cs-CZ" dirty="0"/>
                    </a:p>
                  </a:txBody>
                  <a:tcPr/>
                </a:tc>
                <a:extLst>
                  <a:ext uri="{0D108BD9-81ED-4DB2-BD59-A6C34878D82A}">
                    <a16:rowId xmlns:a16="http://schemas.microsoft.com/office/drawing/2014/main" val="10002"/>
                  </a:ext>
                </a:extLst>
              </a:tr>
              <a:tr h="370840">
                <a:tc>
                  <a:txBody>
                    <a:bodyPr/>
                    <a:lstStyle/>
                    <a:p>
                      <a:r>
                        <a:rPr lang="cs-CZ" b="1" dirty="0"/>
                        <a:t>Veřejná</a:t>
                      </a:r>
                      <a:r>
                        <a:rPr lang="cs-CZ" b="1" baseline="0" dirty="0"/>
                        <a:t> infrastruktura </a:t>
                      </a:r>
                      <a:br>
                        <a:rPr lang="cs-CZ" b="1" baseline="0" dirty="0"/>
                      </a:br>
                      <a:r>
                        <a:rPr lang="cs-CZ" b="1" baseline="0" dirty="0"/>
                        <a:t>Cestovního ruchu</a:t>
                      </a:r>
                      <a:endParaRPr lang="cs-CZ" b="1" dirty="0"/>
                    </a:p>
                  </a:txBody>
                  <a:tcPr/>
                </a:tc>
                <a:tc>
                  <a:txBody>
                    <a:bodyPr/>
                    <a:lstStyle/>
                    <a:p>
                      <a:pPr marL="285750" indent="-285750">
                        <a:buFontTx/>
                        <a:buChar char="-"/>
                      </a:pPr>
                      <a:r>
                        <a:rPr lang="cs-CZ" dirty="0"/>
                        <a:t>Doprovodná</a:t>
                      </a:r>
                      <a:r>
                        <a:rPr lang="cs-CZ" baseline="0" dirty="0"/>
                        <a:t> infrastruktura CR </a:t>
                      </a:r>
                    </a:p>
                    <a:p>
                      <a:pPr marL="0" indent="0">
                        <a:buFontTx/>
                        <a:buNone/>
                      </a:pPr>
                      <a:r>
                        <a:rPr lang="cs-CZ" sz="1600" baseline="0" dirty="0"/>
                        <a:t>     (odpočívadla, lavičky, WC, parkoviště, …)</a:t>
                      </a:r>
                    </a:p>
                    <a:p>
                      <a:pPr marL="285750" indent="-285750">
                        <a:buFontTx/>
                        <a:buChar char="-"/>
                      </a:pPr>
                      <a:r>
                        <a:rPr lang="cs-CZ" baseline="0" dirty="0"/>
                        <a:t>Budování turistický tras a revitalizace značení</a:t>
                      </a:r>
                    </a:p>
                    <a:p>
                      <a:pPr marL="285750" indent="-285750">
                        <a:buFontTx/>
                        <a:buChar char="-"/>
                      </a:pPr>
                      <a:r>
                        <a:rPr lang="cs-CZ" baseline="0" dirty="0"/>
                        <a:t>Rekonstrukce informačních center (+ budování nových)</a:t>
                      </a:r>
                      <a:endParaRPr lang="cs-CZ" dirty="0"/>
                    </a:p>
                    <a:p>
                      <a:endParaRPr lang="cs-CZ"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0793674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0409B0A6-451C-41AC-BF97-44720C9016B2}"/>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E35DA954-E1CE-4D73-AA9C-38C718C38D86}"/>
              </a:ext>
            </a:extLst>
          </p:cNvPr>
          <p:cNvSpPr>
            <a:spLocks noGrp="1"/>
          </p:cNvSpPr>
          <p:nvPr>
            <p:ph type="sldNum" sz="quarter" idx="12"/>
          </p:nvPr>
        </p:nvSpPr>
        <p:spPr/>
        <p:txBody>
          <a:bodyPr/>
          <a:lstStyle/>
          <a:p>
            <a:fld id="{F2B3C656-15CD-496E-B9B7-729279219885}" type="slidenum">
              <a:rPr lang="cs-CZ" smtClean="0"/>
              <a:t>34</a:t>
            </a:fld>
            <a:endParaRPr lang="cs-CZ"/>
          </a:p>
        </p:txBody>
      </p:sp>
      <p:sp>
        <p:nvSpPr>
          <p:cNvPr id="6" name="Zástupný obsah 5">
            <a:extLst>
              <a:ext uri="{FF2B5EF4-FFF2-40B4-BE49-F238E27FC236}">
                <a16:creationId xmlns:a16="http://schemas.microsoft.com/office/drawing/2014/main" id="{1039F408-A8D3-46AC-9F4D-85F83E10A013}"/>
              </a:ext>
            </a:extLst>
          </p:cNvPr>
          <p:cNvSpPr>
            <a:spLocks noGrp="1"/>
          </p:cNvSpPr>
          <p:nvPr>
            <p:ph idx="1"/>
          </p:nvPr>
        </p:nvSpPr>
        <p:spPr/>
        <p:txBody>
          <a:bodyPr/>
          <a:lstStyle/>
          <a:p>
            <a:endParaRPr lang="cs-CZ"/>
          </a:p>
        </p:txBody>
      </p:sp>
      <p:sp>
        <p:nvSpPr>
          <p:cNvPr id="9" name="Nadpis 1">
            <a:extLst>
              <a:ext uri="{FF2B5EF4-FFF2-40B4-BE49-F238E27FC236}">
                <a16:creationId xmlns:a16="http://schemas.microsoft.com/office/drawing/2014/main" id="{20757CEC-FCF9-414A-A7EC-FF05B4BEBE3F}"/>
              </a:ext>
            </a:extLst>
          </p:cNvPr>
          <p:cNvSpPr>
            <a:spLocks noGrp="1"/>
          </p:cNvSpPr>
          <p:nvPr>
            <p:ph type="title"/>
          </p:nvPr>
        </p:nvSpPr>
        <p:spPr>
          <a:xfrm>
            <a:off x="461925" y="254493"/>
            <a:ext cx="8596668" cy="1320800"/>
          </a:xfrm>
        </p:spPr>
        <p:txBody>
          <a:bodyPr>
            <a:normAutofit fontScale="90000"/>
          </a:bodyPr>
          <a:lstStyle/>
          <a:p>
            <a:r>
              <a:rPr lang="cs-CZ" dirty="0"/>
              <a:t>PRV -&gt; SZP</a:t>
            </a:r>
            <a:br>
              <a:rPr lang="cs-CZ" dirty="0"/>
            </a:br>
            <a:br>
              <a:rPr lang="cs-CZ" dirty="0"/>
            </a:br>
            <a:endParaRPr lang="cs-CZ" dirty="0"/>
          </a:p>
        </p:txBody>
      </p:sp>
      <p:graphicFrame>
        <p:nvGraphicFramePr>
          <p:cNvPr id="8" name="Zástupný symbol pro obsah 3">
            <a:extLst>
              <a:ext uri="{FF2B5EF4-FFF2-40B4-BE49-F238E27FC236}">
                <a16:creationId xmlns:a16="http://schemas.microsoft.com/office/drawing/2014/main" id="{848E596C-2160-431E-AD17-3F0A28013AAC}"/>
              </a:ext>
            </a:extLst>
          </p:cNvPr>
          <p:cNvGraphicFramePr>
            <a:graphicFrameLocks/>
          </p:cNvGraphicFramePr>
          <p:nvPr>
            <p:extLst>
              <p:ext uri="{D42A27DB-BD31-4B8C-83A1-F6EECF244321}">
                <p14:modId xmlns:p14="http://schemas.microsoft.com/office/powerpoint/2010/main" val="3566300411"/>
              </p:ext>
            </p:extLst>
          </p:nvPr>
        </p:nvGraphicFramePr>
        <p:xfrm>
          <a:off x="461925" y="1135788"/>
          <a:ext cx="10718160" cy="4972266"/>
        </p:xfrm>
        <a:graphic>
          <a:graphicData uri="http://schemas.openxmlformats.org/drawingml/2006/table">
            <a:tbl>
              <a:tblPr firstRow="1" bandRow="1">
                <a:tableStyleId>{16D9F66E-5EB9-4882-86FB-DCBF35E3C3E4}</a:tableStyleId>
              </a:tblPr>
              <a:tblGrid>
                <a:gridCol w="3998184">
                  <a:extLst>
                    <a:ext uri="{9D8B030D-6E8A-4147-A177-3AD203B41FA5}">
                      <a16:colId xmlns:a16="http://schemas.microsoft.com/office/drawing/2014/main" val="20000"/>
                    </a:ext>
                  </a:extLst>
                </a:gridCol>
                <a:gridCol w="6719976">
                  <a:extLst>
                    <a:ext uri="{9D8B030D-6E8A-4147-A177-3AD203B41FA5}">
                      <a16:colId xmlns:a16="http://schemas.microsoft.com/office/drawing/2014/main" val="20001"/>
                    </a:ext>
                  </a:extLst>
                </a:gridCol>
              </a:tblGrid>
              <a:tr h="1223779">
                <a:tc>
                  <a:txBody>
                    <a:bodyPr/>
                    <a:lstStyle/>
                    <a:p>
                      <a:r>
                        <a:rPr lang="cs-CZ" dirty="0">
                          <a:solidFill>
                            <a:schemeClr val="tx1"/>
                          </a:solidFill>
                        </a:rPr>
                        <a:t>Modernizace zemědělských podniků?</a:t>
                      </a:r>
                    </a:p>
                  </a:txBody>
                  <a:tcPr/>
                </a:tc>
                <a:tc>
                  <a:txBody>
                    <a:bodyPr/>
                    <a:lstStyle/>
                    <a:p>
                      <a:pPr marL="285750" indent="-285750">
                        <a:buFontTx/>
                        <a:buChar char="-"/>
                      </a:pPr>
                      <a:r>
                        <a:rPr lang="cs-CZ" b="0" dirty="0">
                          <a:solidFill>
                            <a:schemeClr val="tx1"/>
                          </a:solidFill>
                        </a:rPr>
                        <a:t>Investice</a:t>
                      </a:r>
                      <a:r>
                        <a:rPr lang="cs-CZ" b="0" baseline="0" dirty="0">
                          <a:solidFill>
                            <a:schemeClr val="tx1"/>
                          </a:solidFill>
                        </a:rPr>
                        <a:t> do rostlinné i živočišné výroby</a:t>
                      </a:r>
                    </a:p>
                    <a:p>
                      <a:pPr marL="285750" indent="-285750">
                        <a:buFontTx/>
                        <a:buChar char="-"/>
                      </a:pPr>
                      <a:r>
                        <a:rPr lang="cs-CZ" b="0" baseline="0" dirty="0">
                          <a:solidFill>
                            <a:schemeClr val="tx1"/>
                          </a:solidFill>
                        </a:rPr>
                        <a:t>Podpora ekologického zemědělství</a:t>
                      </a:r>
                    </a:p>
                    <a:p>
                      <a:pPr marL="285750" indent="-285750">
                        <a:buFontTx/>
                        <a:buChar char="-"/>
                      </a:pPr>
                      <a:r>
                        <a:rPr lang="cs-CZ" b="0" baseline="0" dirty="0">
                          <a:solidFill>
                            <a:schemeClr val="tx1"/>
                          </a:solidFill>
                        </a:rPr>
                        <a:t>Modernizace prvovýroby</a:t>
                      </a:r>
                    </a:p>
                    <a:p>
                      <a:pPr marL="285750" indent="-285750">
                        <a:buFontTx/>
                        <a:buChar char="-"/>
                      </a:pPr>
                      <a:r>
                        <a:rPr lang="cs-CZ" b="0" baseline="0" dirty="0">
                          <a:solidFill>
                            <a:schemeClr val="tx1"/>
                          </a:solidFill>
                        </a:rPr>
                        <a:t>Využití zanedbaných objektů na podnikatelské aktivity</a:t>
                      </a:r>
                    </a:p>
                    <a:p>
                      <a:pPr marL="0" indent="0">
                        <a:buFontTx/>
                        <a:buNone/>
                      </a:pPr>
                      <a:endParaRPr lang="cs-CZ" b="0" dirty="0">
                        <a:solidFill>
                          <a:schemeClr val="tx1"/>
                        </a:solidFill>
                      </a:endParaRPr>
                    </a:p>
                  </a:txBody>
                  <a:tcPr/>
                </a:tc>
                <a:extLst>
                  <a:ext uri="{0D108BD9-81ED-4DB2-BD59-A6C34878D82A}">
                    <a16:rowId xmlns:a16="http://schemas.microsoft.com/office/drawing/2014/main" val="10000"/>
                  </a:ext>
                </a:extLst>
              </a:tr>
              <a:tr h="758589">
                <a:tc>
                  <a:txBody>
                    <a:bodyPr/>
                    <a:lstStyle/>
                    <a:p>
                      <a:r>
                        <a:rPr lang="cs-CZ" b="1" dirty="0">
                          <a:solidFill>
                            <a:schemeClr val="tx1"/>
                          </a:solidFill>
                        </a:rPr>
                        <a:t>Podpora zpracovatelů?</a:t>
                      </a:r>
                    </a:p>
                  </a:txBody>
                  <a:tcPr/>
                </a:tc>
                <a:tc>
                  <a:txBody>
                    <a:bodyPr/>
                    <a:lstStyle/>
                    <a:p>
                      <a:pPr marL="285750" indent="-285750" algn="l" defTabSz="457200" rtl="0" eaLnBrk="1" latinLnBrk="0" hangingPunct="1">
                        <a:buFontTx/>
                        <a:buChar char="-"/>
                      </a:pPr>
                      <a:r>
                        <a:rPr lang="cs-CZ" sz="1800" b="0" kern="1200" baseline="0" dirty="0">
                          <a:solidFill>
                            <a:schemeClr val="tx1"/>
                          </a:solidFill>
                          <a:latin typeface="+mn-lt"/>
                          <a:ea typeface="+mn-ea"/>
                          <a:cs typeface="+mn-cs"/>
                        </a:rPr>
                        <a:t>Podpora producentů potravin a krmiv</a:t>
                      </a:r>
                    </a:p>
                    <a:p>
                      <a:pPr marL="285750" indent="-285750" algn="l" defTabSz="457200" rtl="0" eaLnBrk="1" latinLnBrk="0" hangingPunct="1">
                        <a:buFontTx/>
                        <a:buChar char="-"/>
                      </a:pPr>
                      <a:r>
                        <a:rPr lang="cs-CZ" sz="1800" b="0" kern="1200" baseline="0" dirty="0">
                          <a:solidFill>
                            <a:schemeClr val="tx1"/>
                          </a:solidFill>
                          <a:latin typeface="+mn-lt"/>
                          <a:ea typeface="+mn-ea"/>
                          <a:cs typeface="+mn-cs"/>
                        </a:rPr>
                        <a:t>Krátké dodavatelské řetězce, farmářské trhy…</a:t>
                      </a:r>
                    </a:p>
                    <a:p>
                      <a:pPr marL="0" indent="0" algn="l" defTabSz="457200" rtl="0" eaLnBrk="1" latinLnBrk="0" hangingPunct="1">
                        <a:buFontTx/>
                        <a:buNone/>
                      </a:pPr>
                      <a:endParaRPr lang="cs-CZ" sz="1800" b="0" kern="1200" baseline="0" dirty="0">
                        <a:solidFill>
                          <a:schemeClr val="tx1"/>
                        </a:solidFill>
                        <a:latin typeface="+mn-lt"/>
                        <a:ea typeface="+mn-ea"/>
                        <a:cs typeface="+mn-cs"/>
                      </a:endParaRPr>
                    </a:p>
                  </a:txBody>
                  <a:tcPr/>
                </a:tc>
                <a:extLst>
                  <a:ext uri="{0D108BD9-81ED-4DB2-BD59-A6C34878D82A}">
                    <a16:rowId xmlns:a16="http://schemas.microsoft.com/office/drawing/2014/main" val="10001"/>
                  </a:ext>
                </a:extLst>
              </a:tr>
              <a:tr h="1406106">
                <a:tc>
                  <a:txBody>
                    <a:bodyPr/>
                    <a:lstStyle/>
                    <a:p>
                      <a:r>
                        <a:rPr lang="cs-CZ" b="1" dirty="0">
                          <a:solidFill>
                            <a:schemeClr val="tx1"/>
                          </a:solidFill>
                        </a:rPr>
                        <a:t>Podpora podnikání a agroturistiky?</a:t>
                      </a:r>
                    </a:p>
                  </a:txBody>
                  <a:tcPr/>
                </a:tc>
                <a:tc>
                  <a:txBody>
                    <a:bodyPr/>
                    <a:lstStyle/>
                    <a:p>
                      <a:pPr marL="285750" indent="-285750">
                        <a:buFontTx/>
                        <a:buChar char="-"/>
                      </a:pPr>
                      <a:r>
                        <a:rPr lang="cs-CZ" dirty="0">
                          <a:solidFill>
                            <a:schemeClr val="tx1"/>
                          </a:solidFill>
                        </a:rPr>
                        <a:t>Diverzifikace vč. agroturistiky</a:t>
                      </a:r>
                    </a:p>
                    <a:p>
                      <a:pPr marL="285750" indent="-285750">
                        <a:buFontTx/>
                        <a:buChar char="-"/>
                      </a:pPr>
                      <a:r>
                        <a:rPr lang="cs-CZ" dirty="0">
                          <a:solidFill>
                            <a:schemeClr val="tx1"/>
                          </a:solidFill>
                        </a:rPr>
                        <a:t>Zemědělské</a:t>
                      </a:r>
                      <a:r>
                        <a:rPr lang="cs-CZ" baseline="0" dirty="0">
                          <a:solidFill>
                            <a:schemeClr val="tx1"/>
                          </a:solidFill>
                        </a:rPr>
                        <a:t> i nezemědělské podnikání</a:t>
                      </a:r>
                    </a:p>
                    <a:p>
                      <a:pPr marL="285750" indent="-285750">
                        <a:buFontTx/>
                        <a:buChar char="-"/>
                      </a:pPr>
                      <a:r>
                        <a:rPr lang="cs-CZ" baseline="0" dirty="0">
                          <a:solidFill>
                            <a:schemeClr val="tx1"/>
                          </a:solidFill>
                        </a:rPr>
                        <a:t>Podpora vzniku pracovních míst</a:t>
                      </a:r>
                    </a:p>
                    <a:p>
                      <a:pPr marL="285750" indent="-285750">
                        <a:buFontTx/>
                        <a:buChar char="-"/>
                      </a:pPr>
                      <a:r>
                        <a:rPr lang="cs-CZ" baseline="0" dirty="0">
                          <a:solidFill>
                            <a:schemeClr val="tx1"/>
                          </a:solidFill>
                        </a:rPr>
                        <a:t>Podpora využití OZE</a:t>
                      </a:r>
                      <a:endParaRPr lang="cs-CZ" dirty="0">
                        <a:solidFill>
                          <a:schemeClr val="tx1"/>
                        </a:solidFill>
                      </a:endParaRPr>
                    </a:p>
                  </a:txBody>
                  <a:tcPr/>
                </a:tc>
                <a:extLst>
                  <a:ext uri="{0D108BD9-81ED-4DB2-BD59-A6C34878D82A}">
                    <a16:rowId xmlns:a16="http://schemas.microsoft.com/office/drawing/2014/main" val="10002"/>
                  </a:ext>
                </a:extLst>
              </a:tr>
              <a:tr h="490596">
                <a:tc>
                  <a:txBody>
                    <a:bodyPr/>
                    <a:lstStyle/>
                    <a:p>
                      <a:r>
                        <a:rPr lang="cs-CZ" b="1" dirty="0">
                          <a:solidFill>
                            <a:schemeClr val="tx1"/>
                          </a:solidFill>
                        </a:rPr>
                        <a:t>Zemědělská infrastruktura?</a:t>
                      </a:r>
                    </a:p>
                    <a:p>
                      <a:endParaRPr lang="cs-CZ" b="1" dirty="0">
                        <a:solidFill>
                          <a:schemeClr val="tx1"/>
                        </a:solidFill>
                      </a:endParaRPr>
                    </a:p>
                  </a:txBody>
                  <a:tcPr/>
                </a:tc>
                <a:tc>
                  <a:txBody>
                    <a:bodyPr/>
                    <a:lstStyle/>
                    <a:p>
                      <a:pPr marL="285750" indent="-285750">
                        <a:buFontTx/>
                        <a:buChar char="-"/>
                      </a:pPr>
                      <a:r>
                        <a:rPr lang="cs-CZ" dirty="0">
                          <a:solidFill>
                            <a:schemeClr val="tx1"/>
                          </a:solidFill>
                        </a:rPr>
                        <a:t>Výstavba a rekonstrukce</a:t>
                      </a:r>
                      <a:r>
                        <a:rPr lang="cs-CZ" baseline="0" dirty="0">
                          <a:solidFill>
                            <a:schemeClr val="tx1"/>
                          </a:solidFill>
                        </a:rPr>
                        <a:t> polních/lesních cest vč. příslušenství</a:t>
                      </a:r>
                    </a:p>
                    <a:p>
                      <a:pPr marL="285750" indent="-285750">
                        <a:buFontTx/>
                        <a:buChar char="-"/>
                      </a:pPr>
                      <a:endParaRPr lang="cs-CZ" baseline="0" dirty="0">
                        <a:solidFill>
                          <a:schemeClr val="tx1"/>
                        </a:solidFill>
                      </a:endParaRPr>
                    </a:p>
                    <a:p>
                      <a:pPr marL="0" indent="0">
                        <a:buFontTx/>
                        <a:buNone/>
                      </a:pPr>
                      <a:endParaRPr lang="cs-CZ" baseline="0" dirty="0">
                        <a:solidFill>
                          <a:schemeClr val="tx1"/>
                        </a:solidFill>
                      </a:endParaRP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70291413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0409B0A6-451C-41AC-BF97-44720C9016B2}"/>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E35DA954-E1CE-4D73-AA9C-38C718C38D86}"/>
              </a:ext>
            </a:extLst>
          </p:cNvPr>
          <p:cNvSpPr>
            <a:spLocks noGrp="1"/>
          </p:cNvSpPr>
          <p:nvPr>
            <p:ph type="sldNum" sz="quarter" idx="12"/>
          </p:nvPr>
        </p:nvSpPr>
        <p:spPr/>
        <p:txBody>
          <a:bodyPr/>
          <a:lstStyle/>
          <a:p>
            <a:fld id="{F2B3C656-15CD-496E-B9B7-729279219885}" type="slidenum">
              <a:rPr lang="cs-CZ" smtClean="0"/>
              <a:t>35</a:t>
            </a:fld>
            <a:endParaRPr lang="cs-CZ"/>
          </a:p>
        </p:txBody>
      </p:sp>
      <p:sp>
        <p:nvSpPr>
          <p:cNvPr id="6" name="Zástupný obsah 5">
            <a:extLst>
              <a:ext uri="{FF2B5EF4-FFF2-40B4-BE49-F238E27FC236}">
                <a16:creationId xmlns:a16="http://schemas.microsoft.com/office/drawing/2014/main" id="{1039F408-A8D3-46AC-9F4D-85F83E10A013}"/>
              </a:ext>
            </a:extLst>
          </p:cNvPr>
          <p:cNvSpPr>
            <a:spLocks noGrp="1"/>
          </p:cNvSpPr>
          <p:nvPr>
            <p:ph idx="1"/>
          </p:nvPr>
        </p:nvSpPr>
        <p:spPr/>
        <p:txBody>
          <a:bodyPr/>
          <a:lstStyle/>
          <a:p>
            <a:endParaRPr lang="cs-CZ" dirty="0"/>
          </a:p>
        </p:txBody>
      </p:sp>
      <p:sp>
        <p:nvSpPr>
          <p:cNvPr id="9" name="Nadpis 1">
            <a:extLst>
              <a:ext uri="{FF2B5EF4-FFF2-40B4-BE49-F238E27FC236}">
                <a16:creationId xmlns:a16="http://schemas.microsoft.com/office/drawing/2014/main" id="{20757CEC-FCF9-414A-A7EC-FF05B4BEBE3F}"/>
              </a:ext>
            </a:extLst>
          </p:cNvPr>
          <p:cNvSpPr>
            <a:spLocks noGrp="1"/>
          </p:cNvSpPr>
          <p:nvPr>
            <p:ph type="title"/>
          </p:nvPr>
        </p:nvSpPr>
        <p:spPr>
          <a:xfrm>
            <a:off x="461925" y="254493"/>
            <a:ext cx="8596668" cy="1320800"/>
          </a:xfrm>
        </p:spPr>
        <p:txBody>
          <a:bodyPr>
            <a:normAutofit fontScale="90000"/>
          </a:bodyPr>
          <a:lstStyle/>
          <a:p>
            <a:r>
              <a:rPr lang="cs-CZ" dirty="0"/>
              <a:t>PRV -&gt; SZP</a:t>
            </a:r>
            <a:br>
              <a:rPr lang="cs-CZ" dirty="0"/>
            </a:br>
            <a:br>
              <a:rPr lang="cs-CZ" dirty="0"/>
            </a:br>
            <a:endParaRPr lang="cs-CZ" dirty="0"/>
          </a:p>
        </p:txBody>
      </p:sp>
      <p:graphicFrame>
        <p:nvGraphicFramePr>
          <p:cNvPr id="7" name="Zástupný symbol pro obsah 3">
            <a:extLst>
              <a:ext uri="{FF2B5EF4-FFF2-40B4-BE49-F238E27FC236}">
                <a16:creationId xmlns:a16="http://schemas.microsoft.com/office/drawing/2014/main" id="{2887947A-3CB2-41FF-997E-1815136591B4}"/>
              </a:ext>
            </a:extLst>
          </p:cNvPr>
          <p:cNvGraphicFramePr>
            <a:graphicFrameLocks/>
          </p:cNvGraphicFramePr>
          <p:nvPr>
            <p:extLst>
              <p:ext uri="{D42A27DB-BD31-4B8C-83A1-F6EECF244321}">
                <p14:modId xmlns:p14="http://schemas.microsoft.com/office/powerpoint/2010/main" val="1139874839"/>
              </p:ext>
            </p:extLst>
          </p:nvPr>
        </p:nvGraphicFramePr>
        <p:xfrm>
          <a:off x="461925" y="1207245"/>
          <a:ext cx="10718160" cy="4175760"/>
        </p:xfrm>
        <a:graphic>
          <a:graphicData uri="http://schemas.openxmlformats.org/drawingml/2006/table">
            <a:tbl>
              <a:tblPr firstRow="1" bandRow="1">
                <a:tableStyleId>{16D9F66E-5EB9-4882-86FB-DCBF35E3C3E4}</a:tableStyleId>
              </a:tblPr>
              <a:tblGrid>
                <a:gridCol w="4067194">
                  <a:extLst>
                    <a:ext uri="{9D8B030D-6E8A-4147-A177-3AD203B41FA5}">
                      <a16:colId xmlns:a16="http://schemas.microsoft.com/office/drawing/2014/main" val="20000"/>
                    </a:ext>
                  </a:extLst>
                </a:gridCol>
                <a:gridCol w="6650966">
                  <a:extLst>
                    <a:ext uri="{9D8B030D-6E8A-4147-A177-3AD203B41FA5}">
                      <a16:colId xmlns:a16="http://schemas.microsoft.com/office/drawing/2014/main" val="20001"/>
                    </a:ext>
                  </a:extLst>
                </a:gridCol>
              </a:tblGrid>
              <a:tr h="815524">
                <a:tc>
                  <a:txBody>
                    <a:bodyPr/>
                    <a:lstStyle/>
                    <a:p>
                      <a:r>
                        <a:rPr lang="cs-CZ" b="1" dirty="0">
                          <a:solidFill>
                            <a:schemeClr val="tx1"/>
                          </a:solidFill>
                        </a:rPr>
                        <a:t>Rekreační funkce lesa?</a:t>
                      </a:r>
                    </a:p>
                  </a:txBody>
                  <a:tcPr/>
                </a:tc>
                <a:tc>
                  <a:txBody>
                    <a:bodyPr/>
                    <a:lstStyle/>
                    <a:p>
                      <a:pPr marL="285750" indent="-285750">
                        <a:buFontTx/>
                        <a:buChar char="-"/>
                      </a:pPr>
                      <a:r>
                        <a:rPr lang="cs-CZ" b="0" dirty="0">
                          <a:solidFill>
                            <a:schemeClr val="tx1"/>
                          </a:solidFill>
                        </a:rPr>
                        <a:t>Investice do lesnické infrastruktury </a:t>
                      </a:r>
                    </a:p>
                    <a:p>
                      <a:pPr marL="285750" indent="-285750">
                        <a:buFontTx/>
                        <a:buChar char="-"/>
                      </a:pPr>
                      <a:r>
                        <a:rPr lang="cs-CZ" b="0" dirty="0">
                          <a:solidFill>
                            <a:schemeClr val="tx1"/>
                          </a:solidFill>
                        </a:rPr>
                        <a:t>Investice do rozvoje lesů</a:t>
                      </a:r>
                      <a:r>
                        <a:rPr lang="cs-CZ" b="0" baseline="0" dirty="0">
                          <a:solidFill>
                            <a:schemeClr val="tx1"/>
                          </a:solidFill>
                        </a:rPr>
                        <a:t> atd.</a:t>
                      </a:r>
                    </a:p>
                    <a:p>
                      <a:pPr marL="285750" indent="-285750">
                        <a:buFontTx/>
                        <a:buChar char="-"/>
                      </a:pPr>
                      <a:endParaRPr lang="cs-CZ" b="0" baseline="0" dirty="0">
                        <a:solidFill>
                          <a:schemeClr val="tx1"/>
                        </a:solidFill>
                      </a:endParaRPr>
                    </a:p>
                    <a:p>
                      <a:pPr marL="285750" indent="-285750">
                        <a:buFontTx/>
                        <a:buChar char="-"/>
                      </a:pPr>
                      <a:endParaRPr lang="cs-CZ" b="0" baseline="0" dirty="0">
                        <a:solidFill>
                          <a:schemeClr val="tx1"/>
                        </a:solidFill>
                      </a:endParaRPr>
                    </a:p>
                    <a:p>
                      <a:pPr marL="0" indent="0">
                        <a:buFontTx/>
                        <a:buNone/>
                      </a:pPr>
                      <a:endParaRPr lang="cs-CZ" b="0" dirty="0">
                        <a:solidFill>
                          <a:schemeClr val="tx1"/>
                        </a:solidFill>
                      </a:endParaRPr>
                    </a:p>
                  </a:txBody>
                  <a:tcPr/>
                </a:tc>
                <a:extLst>
                  <a:ext uri="{0D108BD9-81ED-4DB2-BD59-A6C34878D82A}">
                    <a16:rowId xmlns:a16="http://schemas.microsoft.com/office/drawing/2014/main" val="10000"/>
                  </a:ext>
                </a:extLst>
              </a:tr>
              <a:tr h="1340010">
                <a:tc>
                  <a:txBody>
                    <a:bodyPr/>
                    <a:lstStyle/>
                    <a:p>
                      <a:r>
                        <a:rPr lang="cs-CZ" b="1" dirty="0">
                          <a:solidFill>
                            <a:schemeClr val="tx1"/>
                          </a:solidFill>
                        </a:rPr>
                        <a:t>Článek</a:t>
                      </a:r>
                      <a:r>
                        <a:rPr lang="cs-CZ" b="1" baseline="0" dirty="0">
                          <a:solidFill>
                            <a:schemeClr val="tx1"/>
                          </a:solidFill>
                        </a:rPr>
                        <a:t> 20?</a:t>
                      </a:r>
                      <a:endParaRPr lang="cs-CZ" b="1" dirty="0">
                        <a:solidFill>
                          <a:schemeClr val="tx1"/>
                        </a:solidFill>
                      </a:endParaRPr>
                    </a:p>
                  </a:txBody>
                  <a:tcPr/>
                </a:tc>
                <a:tc>
                  <a:txBody>
                    <a:bodyPr/>
                    <a:lstStyle/>
                    <a:p>
                      <a:pPr marL="285750" indent="-285750">
                        <a:buFontTx/>
                        <a:buChar char="-"/>
                      </a:pPr>
                      <a:r>
                        <a:rPr lang="cs-CZ" sz="1400" b="1" dirty="0">
                          <a:solidFill>
                            <a:schemeClr val="tx1"/>
                          </a:solidFill>
                        </a:rPr>
                        <a:t>Stezky?</a:t>
                      </a:r>
                    </a:p>
                    <a:p>
                      <a:pPr marL="285750" indent="-285750">
                        <a:buFontTx/>
                        <a:buChar char="-"/>
                      </a:pPr>
                      <a:r>
                        <a:rPr lang="cs-CZ" sz="1400" b="1" dirty="0">
                          <a:solidFill>
                            <a:schemeClr val="tx1"/>
                          </a:solidFill>
                        </a:rPr>
                        <a:t>Obchody</a:t>
                      </a:r>
                      <a:r>
                        <a:rPr lang="cs-CZ" sz="1400" b="1" baseline="0" dirty="0">
                          <a:solidFill>
                            <a:schemeClr val="tx1"/>
                          </a:solidFill>
                        </a:rPr>
                        <a:t> pro obce</a:t>
                      </a:r>
                      <a:endParaRPr lang="cs-CZ" sz="1400" b="1" dirty="0">
                        <a:solidFill>
                          <a:schemeClr val="tx1"/>
                        </a:solidFill>
                      </a:endParaRPr>
                    </a:p>
                    <a:p>
                      <a:pPr marL="285750" indent="-285750">
                        <a:buFontTx/>
                        <a:buChar char="-"/>
                      </a:pPr>
                      <a:r>
                        <a:rPr lang="cs-CZ" sz="1400" b="1" dirty="0">
                          <a:solidFill>
                            <a:schemeClr val="tx1"/>
                          </a:solidFill>
                        </a:rPr>
                        <a:t>Kulturní</a:t>
                      </a:r>
                      <a:r>
                        <a:rPr lang="cs-CZ" sz="1400" b="1" baseline="0" dirty="0">
                          <a:solidFill>
                            <a:schemeClr val="tx1"/>
                          </a:solidFill>
                        </a:rPr>
                        <a:t> a spolková zařízení včetně knihoven?</a:t>
                      </a:r>
                    </a:p>
                    <a:p>
                      <a:pPr marL="285750" indent="-285750">
                        <a:buFontTx/>
                        <a:buChar char="-"/>
                      </a:pPr>
                      <a:r>
                        <a:rPr lang="cs-CZ" sz="1400" b="1" baseline="0" dirty="0">
                          <a:solidFill>
                            <a:schemeClr val="tx1"/>
                          </a:solidFill>
                        </a:rPr>
                        <a:t>Veřejná prostranství?</a:t>
                      </a:r>
                    </a:p>
                    <a:p>
                      <a:pPr marL="285750" indent="-285750">
                        <a:buFontTx/>
                        <a:buChar char="-"/>
                      </a:pPr>
                      <a:r>
                        <a:rPr lang="cs-CZ" sz="1400" b="1" baseline="0" dirty="0">
                          <a:solidFill>
                            <a:schemeClr val="tx1"/>
                          </a:solidFill>
                        </a:rPr>
                        <a:t>MŠ a ZŠ?</a:t>
                      </a:r>
                    </a:p>
                    <a:p>
                      <a:pPr marL="285750" indent="-285750">
                        <a:buFontTx/>
                        <a:buChar char="-"/>
                      </a:pPr>
                      <a:r>
                        <a:rPr lang="cs-CZ" sz="1400" b="1" baseline="0" dirty="0">
                          <a:solidFill>
                            <a:schemeClr val="tx1"/>
                          </a:solidFill>
                        </a:rPr>
                        <a:t>SDH?</a:t>
                      </a:r>
                    </a:p>
                    <a:p>
                      <a:pPr marL="285750" indent="-285750">
                        <a:buFontTx/>
                        <a:buChar char="-"/>
                      </a:pPr>
                      <a:r>
                        <a:rPr lang="cs-CZ" sz="1400" b="1" baseline="0" dirty="0">
                          <a:solidFill>
                            <a:schemeClr val="tx1"/>
                          </a:solidFill>
                        </a:rPr>
                        <a:t>Vybrané kulturní památky?</a:t>
                      </a:r>
                    </a:p>
                    <a:p>
                      <a:pPr marL="285750" indent="-285750">
                        <a:buFontTx/>
                        <a:buChar char="-"/>
                      </a:pPr>
                      <a:r>
                        <a:rPr lang="cs-CZ" sz="1400" b="1" baseline="0" dirty="0">
                          <a:solidFill>
                            <a:schemeClr val="tx1"/>
                          </a:solidFill>
                        </a:rPr>
                        <a:t>Muzea a expozice pro obce?</a:t>
                      </a:r>
                      <a:endParaRPr lang="cs-CZ" sz="1400" b="1" dirty="0">
                        <a:solidFill>
                          <a:schemeClr val="tx1"/>
                        </a:solidFill>
                      </a:endParaRPr>
                    </a:p>
                  </a:txBody>
                  <a:tcPr/>
                </a:tc>
                <a:extLst>
                  <a:ext uri="{0D108BD9-81ED-4DB2-BD59-A6C34878D82A}">
                    <a16:rowId xmlns:a16="http://schemas.microsoft.com/office/drawing/2014/main" val="10001"/>
                  </a:ext>
                </a:extLst>
              </a:tr>
              <a:tr h="490596">
                <a:tc>
                  <a:txBody>
                    <a:bodyPr/>
                    <a:lstStyle/>
                    <a:p>
                      <a:r>
                        <a:rPr lang="cs-CZ" b="1" dirty="0">
                          <a:solidFill>
                            <a:schemeClr val="tx1"/>
                          </a:solidFill>
                        </a:rPr>
                        <a:t>Projekty</a:t>
                      </a:r>
                      <a:r>
                        <a:rPr lang="cs-CZ" b="1" baseline="0" dirty="0">
                          <a:solidFill>
                            <a:schemeClr val="tx1"/>
                          </a:solidFill>
                        </a:rPr>
                        <a:t> spolupráce?</a:t>
                      </a:r>
                      <a:endParaRPr lang="cs-CZ" b="1" dirty="0">
                        <a:solidFill>
                          <a:schemeClr val="tx1"/>
                        </a:solidFill>
                      </a:endParaRPr>
                    </a:p>
                  </a:txBody>
                  <a:tcPr/>
                </a:tc>
                <a:tc>
                  <a:txBody>
                    <a:bodyPr/>
                    <a:lstStyle/>
                    <a:p>
                      <a:r>
                        <a:rPr lang="cs-CZ" b="1" dirty="0">
                          <a:solidFill>
                            <a:schemeClr val="tx1"/>
                          </a:solidFill>
                        </a:rPr>
                        <a:t>Zatím v jednání</a:t>
                      </a:r>
                    </a:p>
                    <a:p>
                      <a:endParaRPr lang="cs-CZ" b="1" dirty="0">
                        <a:solidFill>
                          <a:schemeClr val="tx1"/>
                        </a:solidFill>
                      </a:endParaRPr>
                    </a:p>
                    <a:p>
                      <a:endParaRPr lang="cs-CZ" b="1" dirty="0">
                        <a:solidFill>
                          <a:schemeClr val="tx1"/>
                        </a:solidFill>
                      </a:endParaRP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5843850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0409B0A6-451C-41AC-BF97-44720C9016B2}"/>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E35DA954-E1CE-4D73-AA9C-38C718C38D86}"/>
              </a:ext>
            </a:extLst>
          </p:cNvPr>
          <p:cNvSpPr>
            <a:spLocks noGrp="1"/>
          </p:cNvSpPr>
          <p:nvPr>
            <p:ph type="sldNum" sz="quarter" idx="12"/>
          </p:nvPr>
        </p:nvSpPr>
        <p:spPr/>
        <p:txBody>
          <a:bodyPr/>
          <a:lstStyle/>
          <a:p>
            <a:fld id="{F2B3C656-15CD-496E-B9B7-729279219885}" type="slidenum">
              <a:rPr lang="cs-CZ" smtClean="0"/>
              <a:t>36</a:t>
            </a:fld>
            <a:endParaRPr lang="cs-CZ"/>
          </a:p>
        </p:txBody>
      </p:sp>
      <p:sp>
        <p:nvSpPr>
          <p:cNvPr id="6" name="Zástupný obsah 5">
            <a:extLst>
              <a:ext uri="{FF2B5EF4-FFF2-40B4-BE49-F238E27FC236}">
                <a16:creationId xmlns:a16="http://schemas.microsoft.com/office/drawing/2014/main" id="{1039F408-A8D3-46AC-9F4D-85F83E10A013}"/>
              </a:ext>
            </a:extLst>
          </p:cNvPr>
          <p:cNvSpPr>
            <a:spLocks noGrp="1"/>
          </p:cNvSpPr>
          <p:nvPr>
            <p:ph idx="1"/>
          </p:nvPr>
        </p:nvSpPr>
        <p:spPr/>
        <p:txBody>
          <a:bodyPr/>
          <a:lstStyle/>
          <a:p>
            <a:endParaRPr lang="cs-CZ"/>
          </a:p>
        </p:txBody>
      </p:sp>
      <p:sp>
        <p:nvSpPr>
          <p:cNvPr id="9" name="Nadpis 1">
            <a:extLst>
              <a:ext uri="{FF2B5EF4-FFF2-40B4-BE49-F238E27FC236}">
                <a16:creationId xmlns:a16="http://schemas.microsoft.com/office/drawing/2014/main" id="{20757CEC-FCF9-414A-A7EC-FF05B4BEBE3F}"/>
              </a:ext>
            </a:extLst>
          </p:cNvPr>
          <p:cNvSpPr>
            <a:spLocks noGrp="1"/>
          </p:cNvSpPr>
          <p:nvPr>
            <p:ph type="title"/>
          </p:nvPr>
        </p:nvSpPr>
        <p:spPr>
          <a:xfrm>
            <a:off x="461925" y="254493"/>
            <a:ext cx="8596668" cy="1320800"/>
          </a:xfrm>
        </p:spPr>
        <p:txBody>
          <a:bodyPr>
            <a:normAutofit fontScale="90000"/>
          </a:bodyPr>
          <a:lstStyle/>
          <a:p>
            <a:r>
              <a:rPr lang="cs-CZ" dirty="0"/>
              <a:t>OPZ+</a:t>
            </a:r>
            <a:br>
              <a:rPr lang="cs-CZ" dirty="0"/>
            </a:br>
            <a:br>
              <a:rPr lang="cs-CZ" dirty="0"/>
            </a:br>
            <a:endParaRPr lang="cs-CZ" dirty="0"/>
          </a:p>
        </p:txBody>
      </p:sp>
      <p:graphicFrame>
        <p:nvGraphicFramePr>
          <p:cNvPr id="7" name="Zástupný symbol pro obsah 3">
            <a:extLst>
              <a:ext uri="{FF2B5EF4-FFF2-40B4-BE49-F238E27FC236}">
                <a16:creationId xmlns:a16="http://schemas.microsoft.com/office/drawing/2014/main" id="{56699915-F500-42B7-9125-B2D5D5017CE1}"/>
              </a:ext>
            </a:extLst>
          </p:cNvPr>
          <p:cNvGraphicFramePr>
            <a:graphicFrameLocks/>
          </p:cNvGraphicFramePr>
          <p:nvPr>
            <p:extLst>
              <p:ext uri="{D42A27DB-BD31-4B8C-83A1-F6EECF244321}">
                <p14:modId xmlns:p14="http://schemas.microsoft.com/office/powerpoint/2010/main" val="210283934"/>
              </p:ext>
            </p:extLst>
          </p:nvPr>
        </p:nvGraphicFramePr>
        <p:xfrm>
          <a:off x="461925" y="1180612"/>
          <a:ext cx="10718160" cy="4741078"/>
        </p:xfrm>
        <a:graphic>
          <a:graphicData uri="http://schemas.openxmlformats.org/drawingml/2006/table">
            <a:tbl>
              <a:tblPr firstRow="1" bandRow="1">
                <a:tableStyleId>{16D9F66E-5EB9-4882-86FB-DCBF35E3C3E4}</a:tableStyleId>
              </a:tblPr>
              <a:tblGrid>
                <a:gridCol w="4067194">
                  <a:extLst>
                    <a:ext uri="{9D8B030D-6E8A-4147-A177-3AD203B41FA5}">
                      <a16:colId xmlns:a16="http://schemas.microsoft.com/office/drawing/2014/main" val="20000"/>
                    </a:ext>
                  </a:extLst>
                </a:gridCol>
                <a:gridCol w="6650966">
                  <a:extLst>
                    <a:ext uri="{9D8B030D-6E8A-4147-A177-3AD203B41FA5}">
                      <a16:colId xmlns:a16="http://schemas.microsoft.com/office/drawing/2014/main" val="20001"/>
                    </a:ext>
                  </a:extLst>
                </a:gridCol>
              </a:tblGrid>
              <a:tr h="1376241">
                <a:tc>
                  <a:txBody>
                    <a:bodyPr/>
                    <a:lstStyle/>
                    <a:p>
                      <a:r>
                        <a:rPr lang="cs-CZ" dirty="0"/>
                        <a:t>Vzdělávací</a:t>
                      </a:r>
                      <a:r>
                        <a:rPr lang="cs-CZ" baseline="0" dirty="0"/>
                        <a:t> a edukační aktivity</a:t>
                      </a:r>
                      <a:endParaRPr lang="cs-CZ" dirty="0"/>
                    </a:p>
                  </a:txBody>
                  <a:tcPr/>
                </a:tc>
                <a:tc>
                  <a:txBody>
                    <a:bodyPr/>
                    <a:lstStyle/>
                    <a:p>
                      <a:pPr marL="285750" indent="-285750">
                        <a:buFontTx/>
                        <a:buChar char="-"/>
                      </a:pPr>
                      <a:r>
                        <a:rPr lang="cs-CZ" sz="1800" b="0" kern="1200" dirty="0">
                          <a:solidFill>
                            <a:schemeClr val="dk1"/>
                          </a:solidFill>
                          <a:latin typeface="+mn-lt"/>
                          <a:ea typeface="+mn-ea"/>
                          <a:cs typeface="+mn-cs"/>
                        </a:rPr>
                        <a:t>Vzdělávání odborné veřejnosti (NNO atd.)</a:t>
                      </a:r>
                    </a:p>
                    <a:p>
                      <a:endParaRPr lang="cs-CZ" sz="1800" b="0" kern="1200" dirty="0">
                        <a:solidFill>
                          <a:schemeClr val="dk1"/>
                        </a:solidFill>
                        <a:latin typeface="+mn-lt"/>
                        <a:ea typeface="+mn-ea"/>
                        <a:cs typeface="+mn-cs"/>
                      </a:endParaRPr>
                    </a:p>
                    <a:p>
                      <a:pPr marL="285750" indent="-285750">
                        <a:buFontTx/>
                        <a:buChar char="-"/>
                      </a:pPr>
                      <a:r>
                        <a:rPr lang="cs-CZ" sz="1800" b="0" kern="1200" dirty="0">
                          <a:solidFill>
                            <a:schemeClr val="dk1"/>
                          </a:solidFill>
                          <a:latin typeface="+mn-lt"/>
                          <a:ea typeface="+mn-ea"/>
                          <a:cs typeface="+mn-cs"/>
                        </a:rPr>
                        <a:t>Informování cílových skupin a laické veřejnosti např.</a:t>
                      </a:r>
                      <a:br>
                        <a:rPr lang="cs-CZ" sz="1800" b="0" kern="1200" dirty="0">
                          <a:solidFill>
                            <a:schemeClr val="dk1"/>
                          </a:solidFill>
                          <a:latin typeface="+mn-lt"/>
                          <a:ea typeface="+mn-ea"/>
                          <a:cs typeface="+mn-cs"/>
                        </a:rPr>
                      </a:br>
                      <a:r>
                        <a:rPr lang="cs-CZ" sz="1800" b="0" kern="1200" dirty="0">
                          <a:solidFill>
                            <a:schemeClr val="dk1"/>
                          </a:solidFill>
                          <a:latin typeface="+mn-lt"/>
                          <a:ea typeface="+mn-ea"/>
                          <a:cs typeface="+mn-cs"/>
                        </a:rPr>
                        <a:t>o psychosociální oblasti</a:t>
                      </a:r>
                    </a:p>
                    <a:p>
                      <a:pPr marL="0" indent="0">
                        <a:buFontTx/>
                        <a:buNone/>
                      </a:pPr>
                      <a:endParaRPr lang="cs-CZ" sz="1800" b="0" kern="1200" dirty="0">
                        <a:solidFill>
                          <a:schemeClr val="dk1"/>
                        </a:solidFill>
                        <a:latin typeface="+mn-lt"/>
                        <a:ea typeface="+mn-ea"/>
                        <a:cs typeface="+mn-cs"/>
                      </a:endParaRPr>
                    </a:p>
                  </a:txBody>
                  <a:tcPr/>
                </a:tc>
                <a:extLst>
                  <a:ext uri="{0D108BD9-81ED-4DB2-BD59-A6C34878D82A}">
                    <a16:rowId xmlns:a16="http://schemas.microsoft.com/office/drawing/2014/main" val="10000"/>
                  </a:ext>
                </a:extLst>
              </a:tr>
              <a:tr h="992038">
                <a:tc>
                  <a:txBody>
                    <a:bodyPr/>
                    <a:lstStyle/>
                    <a:p>
                      <a:r>
                        <a:rPr lang="cs-CZ" b="1" dirty="0"/>
                        <a:t>Posilování rodinných vazeb</a:t>
                      </a:r>
                    </a:p>
                  </a:txBody>
                  <a:tcPr/>
                </a:tc>
                <a:tc>
                  <a:txBody>
                    <a:bodyPr/>
                    <a:lstStyle/>
                    <a:p>
                      <a:pPr marL="285750" indent="-285750">
                        <a:buFontTx/>
                        <a:buChar char="-"/>
                      </a:pPr>
                      <a:r>
                        <a:rPr lang="cs-CZ" sz="1800" b="0" kern="1200" dirty="0">
                          <a:solidFill>
                            <a:schemeClr val="dk1"/>
                          </a:solidFill>
                          <a:latin typeface="+mn-lt"/>
                          <a:ea typeface="+mn-ea"/>
                          <a:cs typeface="+mn-cs"/>
                        </a:rPr>
                        <a:t>Podpora soudržnosti/funkčnosti rodin (např. pomoc se vzděláváním dětí; podpora zdravotně znevýhodněných atd.)</a:t>
                      </a:r>
                    </a:p>
                    <a:p>
                      <a:pPr marL="0" indent="0">
                        <a:buFontTx/>
                        <a:buNone/>
                      </a:pPr>
                      <a:endParaRPr lang="cs-CZ" sz="1800" b="0" kern="1200" dirty="0">
                        <a:solidFill>
                          <a:schemeClr val="dk1"/>
                        </a:solidFill>
                        <a:latin typeface="+mn-lt"/>
                        <a:ea typeface="+mn-ea"/>
                        <a:cs typeface="+mn-cs"/>
                      </a:endParaRPr>
                    </a:p>
                  </a:txBody>
                  <a:tcPr/>
                </a:tc>
                <a:extLst>
                  <a:ext uri="{0D108BD9-81ED-4DB2-BD59-A6C34878D82A}">
                    <a16:rowId xmlns:a16="http://schemas.microsoft.com/office/drawing/2014/main" val="10001"/>
                  </a:ext>
                </a:extLst>
              </a:tr>
              <a:tr h="490596">
                <a:tc>
                  <a:txBody>
                    <a:bodyPr/>
                    <a:lstStyle/>
                    <a:p>
                      <a:r>
                        <a:rPr lang="cs-CZ" b="1" dirty="0"/>
                        <a:t>Zaměstnanostní programy</a:t>
                      </a:r>
                    </a:p>
                  </a:txBody>
                  <a:tcPr/>
                </a:tc>
                <a:tc>
                  <a:txBody>
                    <a:bodyPr/>
                    <a:lstStyle/>
                    <a:p>
                      <a:pPr marL="0" indent="0">
                        <a:buFontTx/>
                        <a:buNone/>
                      </a:pPr>
                      <a:r>
                        <a:rPr lang="cs-CZ" dirty="0"/>
                        <a:t>Snížení lokální nezaměstnanosti + uplatnění kreativních</a:t>
                      </a:r>
                      <a:r>
                        <a:rPr lang="cs-CZ" baseline="0" dirty="0"/>
                        <a:t> jedinců ve prospěch komunity:</a:t>
                      </a:r>
                    </a:p>
                    <a:p>
                      <a:pPr marL="0" indent="0">
                        <a:buFontTx/>
                        <a:buNone/>
                      </a:pPr>
                      <a:r>
                        <a:rPr lang="cs-CZ" baseline="0" dirty="0"/>
                        <a:t>Např.:</a:t>
                      </a:r>
                    </a:p>
                    <a:p>
                      <a:pPr marL="285750" indent="-285750">
                        <a:buFontTx/>
                        <a:buChar char="-"/>
                      </a:pPr>
                      <a:r>
                        <a:rPr lang="cs-CZ" baseline="0" dirty="0"/>
                        <a:t>podnikatelské inkubátory (podnikání na zkoušku)</a:t>
                      </a:r>
                    </a:p>
                    <a:p>
                      <a:pPr marL="285750" indent="-285750">
                        <a:buFontTx/>
                        <a:buChar char="-"/>
                      </a:pPr>
                      <a:r>
                        <a:rPr lang="cs-CZ" dirty="0"/>
                        <a:t>pracovní</a:t>
                      </a:r>
                      <a:r>
                        <a:rPr lang="cs-CZ" baseline="0" dirty="0"/>
                        <a:t> mentoring (mladí se učí od starých pracovníků)</a:t>
                      </a:r>
                    </a:p>
                    <a:p>
                      <a:pPr marL="285750" indent="-285750">
                        <a:buFontTx/>
                        <a:buChar char="-"/>
                      </a:pPr>
                      <a:r>
                        <a:rPr lang="cs-CZ" baseline="0" dirty="0"/>
                        <a:t>sdílení pracovníků…</a:t>
                      </a:r>
                    </a:p>
                    <a:p>
                      <a:pPr marL="285750" indent="-285750">
                        <a:buFontTx/>
                        <a:buChar char="-"/>
                      </a:pPr>
                      <a:r>
                        <a:rPr lang="cs-CZ" baseline="0" dirty="0"/>
                        <a:t>…</a:t>
                      </a:r>
                      <a:endParaRPr lang="cs-CZ" dirty="0"/>
                    </a:p>
                    <a:p>
                      <a:endParaRPr lang="cs-CZ"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414531087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0409B0A6-451C-41AC-BF97-44720C9016B2}"/>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E35DA954-E1CE-4D73-AA9C-38C718C38D86}"/>
              </a:ext>
            </a:extLst>
          </p:cNvPr>
          <p:cNvSpPr>
            <a:spLocks noGrp="1"/>
          </p:cNvSpPr>
          <p:nvPr>
            <p:ph type="sldNum" sz="quarter" idx="12"/>
          </p:nvPr>
        </p:nvSpPr>
        <p:spPr/>
        <p:txBody>
          <a:bodyPr/>
          <a:lstStyle/>
          <a:p>
            <a:fld id="{F2B3C656-15CD-496E-B9B7-729279219885}" type="slidenum">
              <a:rPr lang="cs-CZ" smtClean="0"/>
              <a:t>37</a:t>
            </a:fld>
            <a:endParaRPr lang="cs-CZ"/>
          </a:p>
        </p:txBody>
      </p:sp>
      <p:sp>
        <p:nvSpPr>
          <p:cNvPr id="6" name="Zástupný obsah 5">
            <a:extLst>
              <a:ext uri="{FF2B5EF4-FFF2-40B4-BE49-F238E27FC236}">
                <a16:creationId xmlns:a16="http://schemas.microsoft.com/office/drawing/2014/main" id="{1039F408-A8D3-46AC-9F4D-85F83E10A013}"/>
              </a:ext>
            </a:extLst>
          </p:cNvPr>
          <p:cNvSpPr>
            <a:spLocks noGrp="1"/>
          </p:cNvSpPr>
          <p:nvPr>
            <p:ph idx="1"/>
          </p:nvPr>
        </p:nvSpPr>
        <p:spPr/>
        <p:txBody>
          <a:bodyPr/>
          <a:lstStyle/>
          <a:p>
            <a:endParaRPr lang="cs-CZ" dirty="0"/>
          </a:p>
        </p:txBody>
      </p:sp>
      <p:sp>
        <p:nvSpPr>
          <p:cNvPr id="9" name="Nadpis 1">
            <a:extLst>
              <a:ext uri="{FF2B5EF4-FFF2-40B4-BE49-F238E27FC236}">
                <a16:creationId xmlns:a16="http://schemas.microsoft.com/office/drawing/2014/main" id="{20757CEC-FCF9-414A-A7EC-FF05B4BEBE3F}"/>
              </a:ext>
            </a:extLst>
          </p:cNvPr>
          <p:cNvSpPr>
            <a:spLocks noGrp="1"/>
          </p:cNvSpPr>
          <p:nvPr>
            <p:ph type="title"/>
          </p:nvPr>
        </p:nvSpPr>
        <p:spPr>
          <a:xfrm>
            <a:off x="461925" y="254493"/>
            <a:ext cx="8596668" cy="1320800"/>
          </a:xfrm>
        </p:spPr>
        <p:txBody>
          <a:bodyPr>
            <a:normAutofit fontScale="90000"/>
          </a:bodyPr>
          <a:lstStyle/>
          <a:p>
            <a:r>
              <a:rPr lang="cs-CZ" dirty="0"/>
              <a:t>OPZ+</a:t>
            </a:r>
            <a:br>
              <a:rPr lang="cs-CZ" dirty="0"/>
            </a:br>
            <a:br>
              <a:rPr lang="cs-CZ" dirty="0"/>
            </a:br>
            <a:endParaRPr lang="cs-CZ" dirty="0"/>
          </a:p>
        </p:txBody>
      </p:sp>
      <p:graphicFrame>
        <p:nvGraphicFramePr>
          <p:cNvPr id="7" name="Zástupný symbol pro obsah 3">
            <a:extLst>
              <a:ext uri="{FF2B5EF4-FFF2-40B4-BE49-F238E27FC236}">
                <a16:creationId xmlns:a16="http://schemas.microsoft.com/office/drawing/2014/main" id="{3DFE613F-B208-4F3E-9CE6-B48F4A60A670}"/>
              </a:ext>
            </a:extLst>
          </p:cNvPr>
          <p:cNvGraphicFramePr>
            <a:graphicFrameLocks/>
          </p:cNvGraphicFramePr>
          <p:nvPr>
            <p:extLst>
              <p:ext uri="{D42A27DB-BD31-4B8C-83A1-F6EECF244321}">
                <p14:modId xmlns:p14="http://schemas.microsoft.com/office/powerpoint/2010/main" val="2130043075"/>
              </p:ext>
            </p:extLst>
          </p:nvPr>
        </p:nvGraphicFramePr>
        <p:xfrm>
          <a:off x="461925" y="914893"/>
          <a:ext cx="10718160" cy="5234055"/>
        </p:xfrm>
        <a:graphic>
          <a:graphicData uri="http://schemas.openxmlformats.org/drawingml/2006/table">
            <a:tbl>
              <a:tblPr firstRow="1" bandRow="1">
                <a:tableStyleId>{16D9F66E-5EB9-4882-86FB-DCBF35E3C3E4}</a:tableStyleId>
              </a:tblPr>
              <a:tblGrid>
                <a:gridCol w="4067194">
                  <a:extLst>
                    <a:ext uri="{9D8B030D-6E8A-4147-A177-3AD203B41FA5}">
                      <a16:colId xmlns:a16="http://schemas.microsoft.com/office/drawing/2014/main" val="20000"/>
                    </a:ext>
                  </a:extLst>
                </a:gridCol>
                <a:gridCol w="6650966">
                  <a:extLst>
                    <a:ext uri="{9D8B030D-6E8A-4147-A177-3AD203B41FA5}">
                      <a16:colId xmlns:a16="http://schemas.microsoft.com/office/drawing/2014/main" val="20001"/>
                    </a:ext>
                  </a:extLst>
                </a:gridCol>
              </a:tblGrid>
              <a:tr h="815524">
                <a:tc>
                  <a:txBody>
                    <a:bodyPr/>
                    <a:lstStyle/>
                    <a:p>
                      <a:r>
                        <a:rPr lang="cs-CZ" dirty="0"/>
                        <a:t>Domácí</a:t>
                      </a:r>
                      <a:r>
                        <a:rPr lang="cs-CZ" baseline="0" dirty="0"/>
                        <a:t> hospicová péče</a:t>
                      </a:r>
                      <a:endParaRPr lang="cs-CZ" dirty="0"/>
                    </a:p>
                  </a:txBody>
                  <a:tcPr/>
                </a:tc>
                <a:tc>
                  <a:txBody>
                    <a:bodyPr/>
                    <a:lstStyle/>
                    <a:p>
                      <a:pPr marL="285750" indent="-285750">
                        <a:buFontTx/>
                        <a:buChar char="-"/>
                      </a:pPr>
                      <a:r>
                        <a:rPr lang="cs-CZ" b="0" dirty="0"/>
                        <a:t>Podpora těch</a:t>
                      </a:r>
                      <a:r>
                        <a:rPr lang="cs-CZ" b="0" baseline="0" dirty="0"/>
                        <a:t>, kteří pečují v domácnosti o blízké osoby…</a:t>
                      </a:r>
                    </a:p>
                    <a:p>
                      <a:endParaRPr lang="cs-CZ" b="0" dirty="0"/>
                    </a:p>
                  </a:txBody>
                  <a:tcPr/>
                </a:tc>
                <a:extLst>
                  <a:ext uri="{0D108BD9-81ED-4DB2-BD59-A6C34878D82A}">
                    <a16:rowId xmlns:a16="http://schemas.microsoft.com/office/drawing/2014/main" val="10000"/>
                  </a:ext>
                </a:extLst>
              </a:tr>
              <a:tr h="1340010">
                <a:tc>
                  <a:txBody>
                    <a:bodyPr/>
                    <a:lstStyle/>
                    <a:p>
                      <a:r>
                        <a:rPr lang="cs-CZ" b="1" dirty="0"/>
                        <a:t>Sousedská/mezigenerační</a:t>
                      </a:r>
                      <a:r>
                        <a:rPr lang="cs-CZ" b="1" baseline="0" dirty="0"/>
                        <a:t> výpomoc</a:t>
                      </a:r>
                      <a:endParaRPr lang="cs-CZ" b="1" dirty="0"/>
                    </a:p>
                  </a:txBody>
                  <a:tcPr/>
                </a:tc>
                <a:tc>
                  <a:txBody>
                    <a:bodyPr/>
                    <a:lstStyle/>
                    <a:p>
                      <a:pPr marL="285750" indent="-285750">
                        <a:buFontTx/>
                        <a:buChar char="-"/>
                      </a:pPr>
                      <a:r>
                        <a:rPr lang="cs-CZ" sz="1800" b="0" kern="1200" dirty="0">
                          <a:solidFill>
                            <a:schemeClr val="dk1"/>
                          </a:solidFill>
                          <a:latin typeface="+mn-lt"/>
                          <a:ea typeface="+mn-ea"/>
                          <a:cs typeface="+mn-cs"/>
                        </a:rPr>
                        <a:t>Projekty propojující lidi s podobnými problémy </a:t>
                      </a:r>
                      <a:br>
                        <a:rPr lang="cs-CZ" sz="1800" b="0" kern="1200" dirty="0">
                          <a:solidFill>
                            <a:schemeClr val="dk1"/>
                          </a:solidFill>
                          <a:latin typeface="+mn-lt"/>
                          <a:ea typeface="+mn-ea"/>
                          <a:cs typeface="+mn-cs"/>
                        </a:rPr>
                      </a:br>
                      <a:r>
                        <a:rPr lang="cs-CZ" sz="1800" b="0" kern="1200" dirty="0">
                          <a:solidFill>
                            <a:schemeClr val="dk1"/>
                          </a:solidFill>
                          <a:latin typeface="+mn-lt"/>
                          <a:ea typeface="+mn-ea"/>
                          <a:cs typeface="+mn-cs"/>
                        </a:rPr>
                        <a:t>(např. rodiče s handicapovanými dětmi atd.)</a:t>
                      </a:r>
                    </a:p>
                    <a:p>
                      <a:pPr marL="285750" indent="-285750">
                        <a:buFontTx/>
                        <a:buChar char="-"/>
                      </a:pPr>
                      <a:r>
                        <a:rPr lang="cs-CZ" sz="1800" b="0" kern="1200" dirty="0">
                          <a:solidFill>
                            <a:schemeClr val="dk1"/>
                          </a:solidFill>
                          <a:latin typeface="+mn-lt"/>
                          <a:ea typeface="+mn-ea"/>
                          <a:cs typeface="+mn-cs"/>
                        </a:rPr>
                        <a:t>Mezigenerační projekty (např. děti do domovů seniorů</a:t>
                      </a:r>
                      <a:r>
                        <a:rPr lang="cs-CZ" sz="1800" b="0" kern="1200" baseline="0" dirty="0">
                          <a:solidFill>
                            <a:schemeClr val="dk1"/>
                          </a:solidFill>
                          <a:latin typeface="+mn-lt"/>
                          <a:ea typeface="+mn-ea"/>
                          <a:cs typeface="+mn-cs"/>
                        </a:rPr>
                        <a:t> atd.)</a:t>
                      </a:r>
                      <a:endParaRPr lang="cs-CZ" sz="1400" dirty="0"/>
                    </a:p>
                  </a:txBody>
                  <a:tcPr/>
                </a:tc>
                <a:extLst>
                  <a:ext uri="{0D108BD9-81ED-4DB2-BD59-A6C34878D82A}">
                    <a16:rowId xmlns:a16="http://schemas.microsoft.com/office/drawing/2014/main" val="10001"/>
                  </a:ext>
                </a:extLst>
              </a:tr>
              <a:tr h="490596">
                <a:tc>
                  <a:txBody>
                    <a:bodyPr/>
                    <a:lstStyle/>
                    <a:p>
                      <a:r>
                        <a:rPr lang="cs-CZ" b="1" dirty="0"/>
                        <a:t>Podpora sociální</a:t>
                      </a:r>
                      <a:r>
                        <a:rPr lang="cs-CZ" b="1" baseline="0" dirty="0"/>
                        <a:t> práce</a:t>
                      </a:r>
                      <a:br>
                        <a:rPr lang="cs-CZ" b="1" baseline="0" dirty="0"/>
                      </a:br>
                      <a:r>
                        <a:rPr lang="cs-CZ" b="1" baseline="0" dirty="0"/>
                        <a:t>(s důrazem na posílení </a:t>
                      </a:r>
                      <a:br>
                        <a:rPr lang="cs-CZ" b="1" baseline="0" dirty="0"/>
                      </a:br>
                      <a:r>
                        <a:rPr lang="cs-CZ" b="1" baseline="0" dirty="0"/>
                        <a:t>kompetencí obcí)</a:t>
                      </a:r>
                      <a:endParaRPr lang="cs-CZ" b="1" dirty="0"/>
                    </a:p>
                  </a:txBody>
                  <a:tcPr/>
                </a:tc>
                <a:tc>
                  <a:txBody>
                    <a:bodyPr/>
                    <a:lstStyle/>
                    <a:p>
                      <a:pPr marL="285750" indent="-285750">
                        <a:buFontTx/>
                        <a:buChar char="-"/>
                      </a:pPr>
                      <a:r>
                        <a:rPr lang="cs-CZ" dirty="0"/>
                        <a:t>Např. sdílený</a:t>
                      </a:r>
                      <a:r>
                        <a:rPr lang="cs-CZ" baseline="0" dirty="0"/>
                        <a:t> sociální pracovník mezi obcemi, spolupráce…</a:t>
                      </a:r>
                    </a:p>
                    <a:p>
                      <a:pPr marL="285750" indent="-285750">
                        <a:buFontTx/>
                        <a:buChar char="-"/>
                      </a:pPr>
                      <a:endParaRPr lang="cs-CZ" dirty="0"/>
                    </a:p>
                    <a:p>
                      <a:endParaRPr lang="cs-CZ" dirty="0"/>
                    </a:p>
                    <a:p>
                      <a:endParaRPr lang="cs-CZ" dirty="0"/>
                    </a:p>
                  </a:txBody>
                  <a:tcPr/>
                </a:tc>
                <a:extLst>
                  <a:ext uri="{0D108BD9-81ED-4DB2-BD59-A6C34878D82A}">
                    <a16:rowId xmlns:a16="http://schemas.microsoft.com/office/drawing/2014/main" val="10002"/>
                  </a:ext>
                </a:extLst>
              </a:tr>
              <a:tr h="1889801">
                <a:tc>
                  <a:txBody>
                    <a:bodyPr/>
                    <a:lstStyle/>
                    <a:p>
                      <a:r>
                        <a:rPr lang="cs-CZ" b="1" dirty="0"/>
                        <a:t>Aktivizace</a:t>
                      </a:r>
                      <a:r>
                        <a:rPr lang="cs-CZ" b="1" baseline="0" dirty="0"/>
                        <a:t> a participace</a:t>
                      </a:r>
                    </a:p>
                    <a:p>
                      <a:r>
                        <a:rPr lang="cs-CZ" b="1" baseline="0" dirty="0"/>
                        <a:t>CS a jejich zapojování do komunitního života</a:t>
                      </a:r>
                    </a:p>
                    <a:p>
                      <a:r>
                        <a:rPr lang="cs-CZ" b="1" baseline="0" dirty="0"/>
                        <a:t>- KOMUNITNÍ PRÁCE A KOMUNITNÍ CENTRA</a:t>
                      </a:r>
                      <a:endParaRPr lang="cs-CZ" b="1" dirty="0"/>
                    </a:p>
                  </a:txBody>
                  <a:tcPr/>
                </a:tc>
                <a:tc>
                  <a:txBody>
                    <a:bodyPr/>
                    <a:lstStyle/>
                    <a:p>
                      <a:r>
                        <a:rPr lang="cs-CZ" dirty="0"/>
                        <a:t>KOMUNITNÍ PRÁCE A KOMUNITNÍ CENTRA; např.:</a:t>
                      </a:r>
                    </a:p>
                    <a:p>
                      <a:pPr marL="285750" indent="-285750">
                        <a:buFontTx/>
                        <a:buChar char="-"/>
                      </a:pPr>
                      <a:r>
                        <a:rPr lang="cs-CZ" baseline="0" dirty="0"/>
                        <a:t>Kulturní aktivity</a:t>
                      </a:r>
                    </a:p>
                    <a:p>
                      <a:pPr marL="285750" indent="-285750">
                        <a:buFontTx/>
                        <a:buChar char="-"/>
                      </a:pPr>
                      <a:r>
                        <a:rPr lang="cs-CZ" baseline="0" dirty="0"/>
                        <a:t>Environmentální aktivity</a:t>
                      </a:r>
                    </a:p>
                    <a:p>
                      <a:pPr marL="285750" indent="-285750">
                        <a:buFontTx/>
                        <a:buChar char="-"/>
                      </a:pPr>
                      <a:r>
                        <a:rPr lang="cs-CZ" baseline="0" dirty="0"/>
                        <a:t>Výchovně/vzdělávací aktivity</a:t>
                      </a:r>
                    </a:p>
                    <a:p>
                      <a:pPr marL="285750" indent="-285750">
                        <a:buFontTx/>
                        <a:buChar char="-"/>
                      </a:pPr>
                      <a:r>
                        <a:rPr lang="cs-CZ" baseline="0" dirty="0"/>
                        <a:t>Dobrovolnické aktivity (pomoc na bázi sousedské výpomoci…)</a:t>
                      </a:r>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837552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0409B0A6-451C-41AC-BF97-44720C9016B2}"/>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E35DA954-E1CE-4D73-AA9C-38C718C38D86}"/>
              </a:ext>
            </a:extLst>
          </p:cNvPr>
          <p:cNvSpPr>
            <a:spLocks noGrp="1"/>
          </p:cNvSpPr>
          <p:nvPr>
            <p:ph type="sldNum" sz="quarter" idx="12"/>
          </p:nvPr>
        </p:nvSpPr>
        <p:spPr/>
        <p:txBody>
          <a:bodyPr/>
          <a:lstStyle/>
          <a:p>
            <a:fld id="{F2B3C656-15CD-496E-B9B7-729279219885}" type="slidenum">
              <a:rPr lang="cs-CZ" smtClean="0"/>
              <a:t>38</a:t>
            </a:fld>
            <a:endParaRPr lang="cs-CZ"/>
          </a:p>
        </p:txBody>
      </p:sp>
      <p:sp>
        <p:nvSpPr>
          <p:cNvPr id="6" name="Zástupný obsah 5">
            <a:extLst>
              <a:ext uri="{FF2B5EF4-FFF2-40B4-BE49-F238E27FC236}">
                <a16:creationId xmlns:a16="http://schemas.microsoft.com/office/drawing/2014/main" id="{1039F408-A8D3-46AC-9F4D-85F83E10A013}"/>
              </a:ext>
            </a:extLst>
          </p:cNvPr>
          <p:cNvSpPr>
            <a:spLocks noGrp="1"/>
          </p:cNvSpPr>
          <p:nvPr>
            <p:ph idx="1"/>
          </p:nvPr>
        </p:nvSpPr>
        <p:spPr/>
        <p:txBody>
          <a:bodyPr/>
          <a:lstStyle/>
          <a:p>
            <a:endParaRPr lang="cs-CZ"/>
          </a:p>
        </p:txBody>
      </p:sp>
      <p:sp>
        <p:nvSpPr>
          <p:cNvPr id="9" name="Nadpis 1">
            <a:extLst>
              <a:ext uri="{FF2B5EF4-FFF2-40B4-BE49-F238E27FC236}">
                <a16:creationId xmlns:a16="http://schemas.microsoft.com/office/drawing/2014/main" id="{20757CEC-FCF9-414A-A7EC-FF05B4BEBE3F}"/>
              </a:ext>
            </a:extLst>
          </p:cNvPr>
          <p:cNvSpPr>
            <a:spLocks noGrp="1"/>
          </p:cNvSpPr>
          <p:nvPr>
            <p:ph type="title"/>
          </p:nvPr>
        </p:nvSpPr>
        <p:spPr>
          <a:xfrm>
            <a:off x="461925" y="254493"/>
            <a:ext cx="8596668" cy="1320800"/>
          </a:xfrm>
        </p:spPr>
        <p:txBody>
          <a:bodyPr>
            <a:normAutofit fontScale="90000"/>
          </a:bodyPr>
          <a:lstStyle/>
          <a:p>
            <a:r>
              <a:rPr lang="cs-CZ" dirty="0"/>
              <a:t>OPŽP</a:t>
            </a:r>
            <a:br>
              <a:rPr lang="cs-CZ" dirty="0"/>
            </a:br>
            <a:br>
              <a:rPr lang="cs-CZ" dirty="0"/>
            </a:br>
            <a:endParaRPr lang="cs-CZ" dirty="0"/>
          </a:p>
        </p:txBody>
      </p:sp>
      <p:graphicFrame>
        <p:nvGraphicFramePr>
          <p:cNvPr id="7" name="Tabulka 6">
            <a:extLst>
              <a:ext uri="{FF2B5EF4-FFF2-40B4-BE49-F238E27FC236}">
                <a16:creationId xmlns:a16="http://schemas.microsoft.com/office/drawing/2014/main" id="{84AC2C6A-97EF-4DAE-8D81-A8291DFE3851}"/>
              </a:ext>
            </a:extLst>
          </p:cNvPr>
          <p:cNvGraphicFramePr>
            <a:graphicFrameLocks noGrp="1"/>
          </p:cNvGraphicFramePr>
          <p:nvPr>
            <p:extLst>
              <p:ext uri="{D42A27DB-BD31-4B8C-83A1-F6EECF244321}">
                <p14:modId xmlns:p14="http://schemas.microsoft.com/office/powerpoint/2010/main" val="739721504"/>
              </p:ext>
            </p:extLst>
          </p:nvPr>
        </p:nvGraphicFramePr>
        <p:xfrm>
          <a:off x="461925" y="1077222"/>
          <a:ext cx="10718160" cy="4877567"/>
        </p:xfrm>
        <a:graphic>
          <a:graphicData uri="http://schemas.openxmlformats.org/drawingml/2006/table">
            <a:tbl>
              <a:tblPr firstRow="1" bandRow="1">
                <a:tableStyleId>{16D9F66E-5EB9-4882-86FB-DCBF35E3C3E4}</a:tableStyleId>
              </a:tblPr>
              <a:tblGrid>
                <a:gridCol w="4067194">
                  <a:extLst>
                    <a:ext uri="{9D8B030D-6E8A-4147-A177-3AD203B41FA5}">
                      <a16:colId xmlns:a16="http://schemas.microsoft.com/office/drawing/2014/main" val="20000"/>
                    </a:ext>
                  </a:extLst>
                </a:gridCol>
                <a:gridCol w="6650966">
                  <a:extLst>
                    <a:ext uri="{9D8B030D-6E8A-4147-A177-3AD203B41FA5}">
                      <a16:colId xmlns:a16="http://schemas.microsoft.com/office/drawing/2014/main" val="20001"/>
                    </a:ext>
                  </a:extLst>
                </a:gridCol>
              </a:tblGrid>
              <a:tr h="370840">
                <a:tc>
                  <a:txBody>
                    <a:bodyPr/>
                    <a:lstStyle/>
                    <a:p>
                      <a:r>
                        <a:rPr lang="cs-CZ" dirty="0"/>
                        <a:t>Klimatická</a:t>
                      </a:r>
                      <a:r>
                        <a:rPr lang="cs-CZ" baseline="0" dirty="0"/>
                        <a:t> změna</a:t>
                      </a:r>
                      <a:endParaRPr lang="cs-CZ" dirty="0"/>
                    </a:p>
                  </a:txBody>
                  <a:tcPr/>
                </a:tc>
                <a:tc>
                  <a:txBody>
                    <a:bodyPr/>
                    <a:lstStyle/>
                    <a:p>
                      <a:pPr marL="285750" indent="-285750">
                        <a:buFontTx/>
                        <a:buChar char="-"/>
                      </a:pPr>
                      <a:r>
                        <a:rPr lang="cs-CZ" b="0" dirty="0"/>
                        <a:t>Zadržování</a:t>
                      </a:r>
                      <a:r>
                        <a:rPr lang="cs-CZ" b="0" baseline="0" dirty="0"/>
                        <a:t> vody v krajině</a:t>
                      </a:r>
                    </a:p>
                    <a:p>
                      <a:pPr marL="285750" indent="-285750">
                        <a:buFontTx/>
                        <a:buChar char="-"/>
                      </a:pPr>
                      <a:r>
                        <a:rPr lang="cs-CZ" b="0" dirty="0"/>
                        <a:t>Protipovodňová opatření</a:t>
                      </a:r>
                    </a:p>
                    <a:p>
                      <a:pPr marL="285750" indent="-285750">
                        <a:buFontTx/>
                        <a:buChar char="-"/>
                      </a:pPr>
                      <a:r>
                        <a:rPr lang="cs-CZ" b="0" dirty="0"/>
                        <a:t>Renaturace</a:t>
                      </a:r>
                      <a:r>
                        <a:rPr lang="cs-CZ" b="0" baseline="0" dirty="0"/>
                        <a:t> </a:t>
                      </a:r>
                      <a:r>
                        <a:rPr lang="cs-CZ" sz="1400" b="0" baseline="0" dirty="0"/>
                        <a:t>(rozpad vodních děl/obnova přirozeného stavu vodních toků)</a:t>
                      </a:r>
                    </a:p>
                    <a:p>
                      <a:pPr marL="0" indent="0">
                        <a:buFontTx/>
                        <a:buNone/>
                      </a:pPr>
                      <a:r>
                        <a:rPr lang="cs-CZ" sz="1800" b="0" baseline="0" dirty="0"/>
                        <a:t>    a Revitalizace</a:t>
                      </a:r>
                    </a:p>
                    <a:p>
                      <a:pPr marL="285750" indent="-285750">
                        <a:buFontTx/>
                        <a:buChar char="-"/>
                      </a:pPr>
                      <a:r>
                        <a:rPr lang="cs-CZ" sz="1800" b="0" baseline="0" dirty="0"/>
                        <a:t>Protierozní opatření</a:t>
                      </a:r>
                    </a:p>
                    <a:p>
                      <a:pPr marL="285750" indent="-285750">
                        <a:buFontTx/>
                        <a:buChar char="-"/>
                      </a:pPr>
                      <a:r>
                        <a:rPr lang="cs-CZ" sz="1800" b="0" baseline="0" dirty="0"/>
                        <a:t>Zeleň (výsadba…); + zelené fasády/střechy</a:t>
                      </a:r>
                    </a:p>
                    <a:p>
                      <a:pPr marL="285750" indent="-285750">
                        <a:buFontTx/>
                        <a:buChar char="-"/>
                      </a:pPr>
                      <a:r>
                        <a:rPr lang="cs-CZ" sz="1800" b="0" baseline="0" dirty="0"/>
                        <a:t>Energetické úspory (podniky)</a:t>
                      </a:r>
                    </a:p>
                    <a:p>
                      <a:pPr marL="0" indent="0">
                        <a:buFontTx/>
                        <a:buNone/>
                      </a:pPr>
                      <a:endParaRPr lang="cs-CZ" sz="1800" b="0" baseline="0" dirty="0"/>
                    </a:p>
                  </a:txBody>
                  <a:tcPr/>
                </a:tc>
                <a:extLst>
                  <a:ext uri="{0D108BD9-81ED-4DB2-BD59-A6C34878D82A}">
                    <a16:rowId xmlns:a16="http://schemas.microsoft.com/office/drawing/2014/main" val="10000"/>
                  </a:ext>
                </a:extLst>
              </a:tr>
              <a:tr h="1951487">
                <a:tc>
                  <a:txBody>
                    <a:bodyPr/>
                    <a:lstStyle/>
                    <a:p>
                      <a:r>
                        <a:rPr lang="cs-CZ" b="1" dirty="0"/>
                        <a:t>Ekologická stabilita krajiny</a:t>
                      </a:r>
                    </a:p>
                  </a:txBody>
                  <a:tcPr/>
                </a:tc>
                <a:tc>
                  <a:txBody>
                    <a:bodyPr/>
                    <a:lstStyle/>
                    <a:p>
                      <a:pPr marL="285750" indent="-285750">
                        <a:buFontTx/>
                        <a:buChar char="-"/>
                      </a:pPr>
                      <a:r>
                        <a:rPr lang="cs-CZ" b="1" dirty="0">
                          <a:solidFill>
                            <a:srgbClr val="00B050"/>
                          </a:solidFill>
                        </a:rPr>
                        <a:t>Lesy</a:t>
                      </a:r>
                      <a:r>
                        <a:rPr lang="cs-CZ" b="1" baseline="0" dirty="0">
                          <a:solidFill>
                            <a:srgbClr val="00B050"/>
                          </a:solidFill>
                        </a:rPr>
                        <a:t> – obnova lesů po kalamitách!</a:t>
                      </a:r>
                    </a:p>
                    <a:p>
                      <a:pPr marL="285750" indent="-285750">
                        <a:buFontTx/>
                        <a:buChar char="-"/>
                      </a:pPr>
                      <a:r>
                        <a:rPr lang="cs-CZ" baseline="0" dirty="0"/>
                        <a:t>Voda – poldry, přirozený rozliv…</a:t>
                      </a:r>
                    </a:p>
                    <a:p>
                      <a:pPr marL="285750" indent="-285750">
                        <a:buFontTx/>
                        <a:buChar char="-"/>
                      </a:pPr>
                      <a:r>
                        <a:rPr lang="cs-CZ" baseline="0" dirty="0"/>
                        <a:t>Protierozní opatření (zemědělská půda)</a:t>
                      </a:r>
                    </a:p>
                    <a:p>
                      <a:pPr marL="285750" indent="-285750">
                        <a:buFontTx/>
                        <a:buChar char="-"/>
                      </a:pPr>
                      <a:r>
                        <a:rPr lang="cs-CZ" baseline="0" dirty="0"/>
                        <a:t>Agrosystémy </a:t>
                      </a:r>
                      <a:r>
                        <a:rPr lang="cs-CZ" sz="1600" baseline="0" dirty="0"/>
                        <a:t>– snižování velikosti půdních (zemdl.) bloků</a:t>
                      </a:r>
                    </a:p>
                    <a:p>
                      <a:pPr marL="285750" indent="-285750">
                        <a:buFontTx/>
                        <a:buChar char="-"/>
                      </a:pPr>
                      <a:r>
                        <a:rPr lang="cs-CZ" baseline="0" dirty="0"/>
                        <a:t>Biodiverzita – </a:t>
                      </a:r>
                      <a:r>
                        <a:rPr lang="cs-CZ" sz="1600" baseline="0" dirty="0"/>
                        <a:t>obnova/údržba biotopů; ÚSES; nové krajinné prvky</a:t>
                      </a:r>
                    </a:p>
                    <a:p>
                      <a:endParaRPr lang="cs-CZ" dirty="0"/>
                    </a:p>
                  </a:txBody>
                  <a:tcPr/>
                </a:tc>
                <a:extLst>
                  <a:ext uri="{0D108BD9-81ED-4DB2-BD59-A6C34878D82A}">
                    <a16:rowId xmlns:a16="http://schemas.microsoft.com/office/drawing/2014/main" val="10001"/>
                  </a:ext>
                </a:extLst>
              </a:tr>
              <a:tr h="370840">
                <a:tc>
                  <a:txBody>
                    <a:bodyPr/>
                    <a:lstStyle/>
                    <a:p>
                      <a:r>
                        <a:rPr lang="cs-CZ" b="1" dirty="0"/>
                        <a:t>Brownfieldy</a:t>
                      </a:r>
                    </a:p>
                  </a:txBody>
                  <a:tcPr/>
                </a:tc>
                <a:tc>
                  <a:txBody>
                    <a:bodyPr/>
                    <a:lstStyle/>
                    <a:p>
                      <a:pPr marL="285750" indent="-285750">
                        <a:buFontTx/>
                        <a:buChar char="-"/>
                      </a:pPr>
                      <a:r>
                        <a:rPr lang="cs-CZ" dirty="0"/>
                        <a:t>Revitalizace brownfieldů</a:t>
                      </a:r>
                    </a:p>
                    <a:p>
                      <a:pPr marL="0" indent="0">
                        <a:buFontTx/>
                        <a:buNone/>
                      </a:pPr>
                      <a:endParaRPr lang="cs-CZ"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55221579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0409B0A6-451C-41AC-BF97-44720C9016B2}"/>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E35DA954-E1CE-4D73-AA9C-38C718C38D86}"/>
              </a:ext>
            </a:extLst>
          </p:cNvPr>
          <p:cNvSpPr>
            <a:spLocks noGrp="1"/>
          </p:cNvSpPr>
          <p:nvPr>
            <p:ph type="sldNum" sz="quarter" idx="12"/>
          </p:nvPr>
        </p:nvSpPr>
        <p:spPr/>
        <p:txBody>
          <a:bodyPr/>
          <a:lstStyle/>
          <a:p>
            <a:fld id="{F2B3C656-15CD-496E-B9B7-729279219885}" type="slidenum">
              <a:rPr lang="cs-CZ" smtClean="0"/>
              <a:t>39</a:t>
            </a:fld>
            <a:endParaRPr lang="cs-CZ"/>
          </a:p>
        </p:txBody>
      </p:sp>
      <p:sp>
        <p:nvSpPr>
          <p:cNvPr id="6" name="Zástupný obsah 5">
            <a:extLst>
              <a:ext uri="{FF2B5EF4-FFF2-40B4-BE49-F238E27FC236}">
                <a16:creationId xmlns:a16="http://schemas.microsoft.com/office/drawing/2014/main" id="{1039F408-A8D3-46AC-9F4D-85F83E10A013}"/>
              </a:ext>
            </a:extLst>
          </p:cNvPr>
          <p:cNvSpPr>
            <a:spLocks noGrp="1"/>
          </p:cNvSpPr>
          <p:nvPr>
            <p:ph idx="1"/>
          </p:nvPr>
        </p:nvSpPr>
        <p:spPr/>
        <p:txBody>
          <a:bodyPr/>
          <a:lstStyle/>
          <a:p>
            <a:endParaRPr lang="cs-CZ"/>
          </a:p>
        </p:txBody>
      </p:sp>
      <p:sp>
        <p:nvSpPr>
          <p:cNvPr id="9" name="Nadpis 1">
            <a:extLst>
              <a:ext uri="{FF2B5EF4-FFF2-40B4-BE49-F238E27FC236}">
                <a16:creationId xmlns:a16="http://schemas.microsoft.com/office/drawing/2014/main" id="{20757CEC-FCF9-414A-A7EC-FF05B4BEBE3F}"/>
              </a:ext>
            </a:extLst>
          </p:cNvPr>
          <p:cNvSpPr>
            <a:spLocks noGrp="1"/>
          </p:cNvSpPr>
          <p:nvPr>
            <p:ph type="title"/>
          </p:nvPr>
        </p:nvSpPr>
        <p:spPr>
          <a:xfrm>
            <a:off x="461925" y="254493"/>
            <a:ext cx="8596668" cy="1320800"/>
          </a:xfrm>
        </p:spPr>
        <p:txBody>
          <a:bodyPr>
            <a:normAutofit fontScale="90000"/>
          </a:bodyPr>
          <a:lstStyle/>
          <a:p>
            <a:r>
              <a:rPr lang="cs-CZ" dirty="0"/>
              <a:t>OPŽP</a:t>
            </a:r>
            <a:br>
              <a:rPr lang="cs-CZ" dirty="0"/>
            </a:br>
            <a:br>
              <a:rPr lang="cs-CZ" dirty="0"/>
            </a:br>
            <a:endParaRPr lang="cs-CZ" dirty="0"/>
          </a:p>
        </p:txBody>
      </p:sp>
      <p:graphicFrame>
        <p:nvGraphicFramePr>
          <p:cNvPr id="8" name="Tabulka 7">
            <a:extLst>
              <a:ext uri="{FF2B5EF4-FFF2-40B4-BE49-F238E27FC236}">
                <a16:creationId xmlns:a16="http://schemas.microsoft.com/office/drawing/2014/main" id="{20D7E575-EC9F-49BB-AD71-CD92F6474C62}"/>
              </a:ext>
            </a:extLst>
          </p:cNvPr>
          <p:cNvGraphicFramePr>
            <a:graphicFrameLocks noGrp="1"/>
          </p:cNvGraphicFramePr>
          <p:nvPr>
            <p:extLst>
              <p:ext uri="{D42A27DB-BD31-4B8C-83A1-F6EECF244321}">
                <p14:modId xmlns:p14="http://schemas.microsoft.com/office/powerpoint/2010/main" val="1480640781"/>
              </p:ext>
            </p:extLst>
          </p:nvPr>
        </p:nvGraphicFramePr>
        <p:xfrm>
          <a:off x="461925" y="1183755"/>
          <a:ext cx="10718160" cy="4937760"/>
        </p:xfrm>
        <a:graphic>
          <a:graphicData uri="http://schemas.openxmlformats.org/drawingml/2006/table">
            <a:tbl>
              <a:tblPr firstRow="1" bandRow="1">
                <a:tableStyleId>{16D9F66E-5EB9-4882-86FB-DCBF35E3C3E4}</a:tableStyleId>
              </a:tblPr>
              <a:tblGrid>
                <a:gridCol w="4067194">
                  <a:extLst>
                    <a:ext uri="{9D8B030D-6E8A-4147-A177-3AD203B41FA5}">
                      <a16:colId xmlns:a16="http://schemas.microsoft.com/office/drawing/2014/main" val="20000"/>
                    </a:ext>
                  </a:extLst>
                </a:gridCol>
                <a:gridCol w="6650966">
                  <a:extLst>
                    <a:ext uri="{9D8B030D-6E8A-4147-A177-3AD203B41FA5}">
                      <a16:colId xmlns:a16="http://schemas.microsoft.com/office/drawing/2014/main" val="20001"/>
                    </a:ext>
                  </a:extLst>
                </a:gridCol>
              </a:tblGrid>
              <a:tr h="370840">
                <a:tc>
                  <a:txBody>
                    <a:bodyPr/>
                    <a:lstStyle/>
                    <a:p>
                      <a:r>
                        <a:rPr lang="cs-CZ" dirty="0"/>
                        <a:t>Ovzduší</a:t>
                      </a:r>
                    </a:p>
                  </a:txBody>
                  <a:tcPr/>
                </a:tc>
                <a:tc>
                  <a:txBody>
                    <a:bodyPr/>
                    <a:lstStyle/>
                    <a:p>
                      <a:pPr marL="285750" indent="-285750">
                        <a:buFontTx/>
                        <a:buChar char="-"/>
                      </a:pPr>
                      <a:r>
                        <a:rPr lang="cs-CZ" b="1" dirty="0">
                          <a:solidFill>
                            <a:srgbClr val="00B050"/>
                          </a:solidFill>
                        </a:rPr>
                        <a:t>Budování</a:t>
                      </a:r>
                      <a:r>
                        <a:rPr lang="cs-CZ" b="1" baseline="0" dirty="0">
                          <a:solidFill>
                            <a:srgbClr val="00B050"/>
                          </a:solidFill>
                        </a:rPr>
                        <a:t> cyklostezek</a:t>
                      </a:r>
                    </a:p>
                    <a:p>
                      <a:pPr marL="285750" indent="-285750">
                        <a:buFontTx/>
                        <a:buChar char="-"/>
                      </a:pPr>
                      <a:r>
                        <a:rPr lang="cs-CZ" b="0" baseline="0" dirty="0"/>
                        <a:t>Energetické úspory v podnicích</a:t>
                      </a:r>
                    </a:p>
                    <a:p>
                      <a:pPr marL="285750" indent="-285750">
                        <a:buFontTx/>
                        <a:buChar char="-"/>
                      </a:pPr>
                      <a:r>
                        <a:rPr lang="cs-CZ" b="0" baseline="0" dirty="0"/>
                        <a:t>Větrolamy</a:t>
                      </a:r>
                    </a:p>
                    <a:p>
                      <a:pPr marL="285750" indent="-285750">
                        <a:buFontTx/>
                        <a:buChar char="-"/>
                      </a:pPr>
                      <a:r>
                        <a:rPr lang="cs-CZ" b="0" baseline="0" dirty="0"/>
                        <a:t>Obnova vozového parku/ elektromobily atd.</a:t>
                      </a:r>
                    </a:p>
                    <a:p>
                      <a:pPr marL="0" indent="0">
                        <a:buFontTx/>
                        <a:buNone/>
                      </a:pPr>
                      <a:endParaRPr lang="cs-CZ" b="0" dirty="0"/>
                    </a:p>
                    <a:p>
                      <a:endParaRPr lang="cs-CZ" b="0" dirty="0"/>
                    </a:p>
                  </a:txBody>
                  <a:tcPr/>
                </a:tc>
                <a:extLst>
                  <a:ext uri="{0D108BD9-81ED-4DB2-BD59-A6C34878D82A}">
                    <a16:rowId xmlns:a16="http://schemas.microsoft.com/office/drawing/2014/main" val="10000"/>
                  </a:ext>
                </a:extLst>
              </a:tr>
              <a:tr h="370840">
                <a:tc>
                  <a:txBody>
                    <a:bodyPr/>
                    <a:lstStyle/>
                    <a:p>
                      <a:r>
                        <a:rPr lang="cs-CZ" b="1" dirty="0"/>
                        <a:t>Voda – retence – protipovodňová</a:t>
                      </a:r>
                      <a:r>
                        <a:rPr lang="cs-CZ" b="1" baseline="0" dirty="0"/>
                        <a:t> opatření</a:t>
                      </a:r>
                      <a:endParaRPr lang="cs-CZ" b="1" dirty="0"/>
                    </a:p>
                  </a:txBody>
                  <a:tcPr/>
                </a:tc>
                <a:tc>
                  <a:txBody>
                    <a:bodyPr/>
                    <a:lstStyle/>
                    <a:p>
                      <a:pPr marL="285750" indent="-285750">
                        <a:buFontTx/>
                        <a:buChar char="-"/>
                      </a:pPr>
                      <a:r>
                        <a:rPr lang="cs-CZ" b="1" baseline="0" dirty="0">
                          <a:solidFill>
                            <a:srgbClr val="00B050"/>
                          </a:solidFill>
                        </a:rPr>
                        <a:t>Retenční zařízení (mokřady, retenční nádrže)</a:t>
                      </a:r>
                    </a:p>
                    <a:p>
                      <a:pPr marL="285750" indent="-285750">
                        <a:buFontTx/>
                        <a:buChar char="-"/>
                      </a:pPr>
                      <a:r>
                        <a:rPr lang="cs-CZ" baseline="0" dirty="0"/>
                        <a:t>Malé vodní nádrže</a:t>
                      </a:r>
                    </a:p>
                    <a:p>
                      <a:pPr marL="285750" indent="-285750">
                        <a:buFontTx/>
                        <a:buChar char="-"/>
                      </a:pPr>
                      <a:r>
                        <a:rPr lang="cs-CZ" baseline="0" dirty="0"/>
                        <a:t>Druhová skladba lesa</a:t>
                      </a:r>
                    </a:p>
                    <a:p>
                      <a:pPr marL="285750" indent="-285750">
                        <a:buFontTx/>
                        <a:buChar char="-"/>
                      </a:pPr>
                      <a:r>
                        <a:rPr lang="cs-CZ" baseline="0" dirty="0"/>
                        <a:t>Přírodě blízká opatření</a:t>
                      </a:r>
                      <a:endParaRPr lang="cs-CZ" dirty="0"/>
                    </a:p>
                    <a:p>
                      <a:endParaRPr lang="cs-CZ" dirty="0"/>
                    </a:p>
                    <a:p>
                      <a:endParaRPr lang="cs-CZ" dirty="0"/>
                    </a:p>
                  </a:txBody>
                  <a:tcPr/>
                </a:tc>
                <a:extLst>
                  <a:ext uri="{0D108BD9-81ED-4DB2-BD59-A6C34878D82A}">
                    <a16:rowId xmlns:a16="http://schemas.microsoft.com/office/drawing/2014/main" val="10001"/>
                  </a:ext>
                </a:extLst>
              </a:tr>
              <a:tr h="370840">
                <a:tc>
                  <a:txBody>
                    <a:bodyPr/>
                    <a:lstStyle/>
                    <a:p>
                      <a:r>
                        <a:rPr lang="cs-CZ" b="1" dirty="0"/>
                        <a:t>Úbytek</a:t>
                      </a:r>
                      <a:r>
                        <a:rPr lang="cs-CZ" b="1" baseline="0" dirty="0"/>
                        <a:t> a zhoršení zdrojů pitné vody; ČOV</a:t>
                      </a:r>
                      <a:endParaRPr lang="cs-CZ" b="1" dirty="0"/>
                    </a:p>
                  </a:txBody>
                  <a:tcPr/>
                </a:tc>
                <a:tc>
                  <a:txBody>
                    <a:bodyPr/>
                    <a:lstStyle/>
                    <a:p>
                      <a:pPr marL="285750" indent="-285750">
                        <a:buFontTx/>
                        <a:buChar char="-"/>
                      </a:pPr>
                      <a:r>
                        <a:rPr lang="cs-CZ" b="1" dirty="0">
                          <a:solidFill>
                            <a:srgbClr val="00B050"/>
                          </a:solidFill>
                        </a:rPr>
                        <a:t>ČOV/kanalizace/vodovody</a:t>
                      </a:r>
                      <a:r>
                        <a:rPr lang="cs-CZ" b="1" baseline="0" dirty="0">
                          <a:solidFill>
                            <a:srgbClr val="00B050"/>
                          </a:solidFill>
                        </a:rPr>
                        <a:t> (rekonstrukce/budování)</a:t>
                      </a:r>
                    </a:p>
                    <a:p>
                      <a:pPr marL="285750" indent="-285750">
                        <a:buFontTx/>
                        <a:buChar char="-"/>
                      </a:pPr>
                      <a:r>
                        <a:rPr lang="cs-CZ" baseline="0" dirty="0"/>
                        <a:t>Kořenové/domácí ČOV</a:t>
                      </a:r>
                    </a:p>
                    <a:p>
                      <a:pPr marL="285750" indent="-285750">
                        <a:buFontTx/>
                        <a:buChar char="-"/>
                      </a:pPr>
                      <a:r>
                        <a:rPr lang="cs-CZ" baseline="0" dirty="0"/>
                        <a:t>Ochrana zdrojů pitné vody/šetření</a:t>
                      </a:r>
                    </a:p>
                    <a:p>
                      <a:pPr marL="285750" indent="-285750">
                        <a:buFontTx/>
                        <a:buChar char="-"/>
                      </a:pPr>
                      <a:r>
                        <a:rPr lang="cs-CZ" baseline="0" dirty="0"/>
                        <a:t>Vodárenské nádrže/infrastruktura (výstavba/kapacita)</a:t>
                      </a:r>
                      <a:endParaRPr lang="cs-CZ" dirty="0"/>
                    </a:p>
                    <a:p>
                      <a:endParaRPr lang="cs-CZ"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111610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EC7274-6E36-4131-A994-7E569094522F}"/>
              </a:ext>
            </a:extLst>
          </p:cNvPr>
          <p:cNvSpPr>
            <a:spLocks noGrp="1"/>
          </p:cNvSpPr>
          <p:nvPr>
            <p:ph type="title"/>
          </p:nvPr>
        </p:nvSpPr>
        <p:spPr>
          <a:xfrm>
            <a:off x="588506" y="352147"/>
            <a:ext cx="8596668" cy="1320800"/>
          </a:xfrm>
        </p:spPr>
        <p:txBody>
          <a:bodyPr>
            <a:normAutofit fontScale="90000"/>
          </a:bodyPr>
          <a:lstStyle/>
          <a:p>
            <a:br>
              <a:rPr lang="cs-CZ" dirty="0"/>
            </a:br>
            <a:br>
              <a:rPr lang="cs-CZ" dirty="0"/>
            </a:br>
            <a:br>
              <a:rPr lang="cs-CZ" dirty="0"/>
            </a:br>
            <a:br>
              <a:rPr lang="cs-CZ" dirty="0"/>
            </a:br>
            <a:br>
              <a:rPr lang="cs-CZ" dirty="0"/>
            </a:br>
            <a:br>
              <a:rPr lang="cs-CZ" dirty="0"/>
            </a:br>
            <a:endParaRPr lang="cs-CZ" dirty="0"/>
          </a:p>
        </p:txBody>
      </p:sp>
      <p:sp>
        <p:nvSpPr>
          <p:cNvPr id="4" name="Zástupný symbol pro zápatí 3">
            <a:extLst>
              <a:ext uri="{FF2B5EF4-FFF2-40B4-BE49-F238E27FC236}">
                <a16:creationId xmlns:a16="http://schemas.microsoft.com/office/drawing/2014/main" id="{80CAB9D3-167F-4A75-876E-40204633AF11}"/>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3663326E-BB29-471F-AC59-85D0365A5646}"/>
              </a:ext>
            </a:extLst>
          </p:cNvPr>
          <p:cNvSpPr>
            <a:spLocks noGrp="1"/>
          </p:cNvSpPr>
          <p:nvPr>
            <p:ph type="sldNum" sz="quarter" idx="12"/>
          </p:nvPr>
        </p:nvSpPr>
        <p:spPr/>
        <p:txBody>
          <a:bodyPr/>
          <a:lstStyle/>
          <a:p>
            <a:fld id="{F2B3C656-15CD-496E-B9B7-729279219885}" type="slidenum">
              <a:rPr lang="cs-CZ" smtClean="0"/>
              <a:t>4</a:t>
            </a:fld>
            <a:endParaRPr lang="cs-CZ"/>
          </a:p>
        </p:txBody>
      </p:sp>
      <p:pic>
        <p:nvPicPr>
          <p:cNvPr id="6" name="Obrázek 5">
            <a:extLst>
              <a:ext uri="{FF2B5EF4-FFF2-40B4-BE49-F238E27FC236}">
                <a16:creationId xmlns:a16="http://schemas.microsoft.com/office/drawing/2014/main" id="{F9E3D6E7-690E-455E-AB5B-FAABD849C3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8506" y="5767578"/>
            <a:ext cx="6541479" cy="1000019"/>
          </a:xfrm>
          <a:prstGeom prst="rect">
            <a:avLst/>
          </a:prstGeom>
        </p:spPr>
      </p:pic>
      <p:graphicFrame>
        <p:nvGraphicFramePr>
          <p:cNvPr id="11" name="Tabulka 11">
            <a:extLst>
              <a:ext uri="{FF2B5EF4-FFF2-40B4-BE49-F238E27FC236}">
                <a16:creationId xmlns:a16="http://schemas.microsoft.com/office/drawing/2014/main" id="{85F11705-1C14-448B-8B02-6B0186CC4D20}"/>
              </a:ext>
            </a:extLst>
          </p:cNvPr>
          <p:cNvGraphicFramePr>
            <a:graphicFrameLocks noGrp="1"/>
          </p:cNvGraphicFramePr>
          <p:nvPr>
            <p:ph idx="1"/>
            <p:extLst>
              <p:ext uri="{D42A27DB-BD31-4B8C-83A1-F6EECF244321}">
                <p14:modId xmlns:p14="http://schemas.microsoft.com/office/powerpoint/2010/main" val="3539176146"/>
              </p:ext>
            </p:extLst>
          </p:nvPr>
        </p:nvGraphicFramePr>
        <p:xfrm>
          <a:off x="588506" y="643659"/>
          <a:ext cx="10180107" cy="4762809"/>
        </p:xfrm>
        <a:graphic>
          <a:graphicData uri="http://schemas.openxmlformats.org/drawingml/2006/table">
            <a:tbl>
              <a:tblPr firstRow="1" bandRow="1">
                <a:tableStyleId>{5C22544A-7EE6-4342-B048-85BDC9FD1C3A}</a:tableStyleId>
              </a:tblPr>
              <a:tblGrid>
                <a:gridCol w="1275438">
                  <a:extLst>
                    <a:ext uri="{9D8B030D-6E8A-4147-A177-3AD203B41FA5}">
                      <a16:colId xmlns:a16="http://schemas.microsoft.com/office/drawing/2014/main" val="1571823227"/>
                    </a:ext>
                  </a:extLst>
                </a:gridCol>
                <a:gridCol w="1189974">
                  <a:extLst>
                    <a:ext uri="{9D8B030D-6E8A-4147-A177-3AD203B41FA5}">
                      <a16:colId xmlns:a16="http://schemas.microsoft.com/office/drawing/2014/main" val="2506289624"/>
                    </a:ext>
                  </a:extLst>
                </a:gridCol>
                <a:gridCol w="1287263">
                  <a:extLst>
                    <a:ext uri="{9D8B030D-6E8A-4147-A177-3AD203B41FA5}">
                      <a16:colId xmlns:a16="http://schemas.microsoft.com/office/drawing/2014/main" val="801711175"/>
                    </a:ext>
                  </a:extLst>
                </a:gridCol>
                <a:gridCol w="1371726">
                  <a:extLst>
                    <a:ext uri="{9D8B030D-6E8A-4147-A177-3AD203B41FA5}">
                      <a16:colId xmlns:a16="http://schemas.microsoft.com/office/drawing/2014/main" val="4051678277"/>
                    </a:ext>
                  </a:extLst>
                </a:gridCol>
                <a:gridCol w="1708825">
                  <a:extLst>
                    <a:ext uri="{9D8B030D-6E8A-4147-A177-3AD203B41FA5}">
                      <a16:colId xmlns:a16="http://schemas.microsoft.com/office/drawing/2014/main" val="3961992925"/>
                    </a:ext>
                  </a:extLst>
                </a:gridCol>
                <a:gridCol w="1633491">
                  <a:extLst>
                    <a:ext uri="{9D8B030D-6E8A-4147-A177-3AD203B41FA5}">
                      <a16:colId xmlns:a16="http://schemas.microsoft.com/office/drawing/2014/main" val="2773760144"/>
                    </a:ext>
                  </a:extLst>
                </a:gridCol>
                <a:gridCol w="1713390">
                  <a:extLst>
                    <a:ext uri="{9D8B030D-6E8A-4147-A177-3AD203B41FA5}">
                      <a16:colId xmlns:a16="http://schemas.microsoft.com/office/drawing/2014/main" val="2925920035"/>
                    </a:ext>
                  </a:extLst>
                </a:gridCol>
              </a:tblGrid>
              <a:tr h="377844">
                <a:tc gridSpan="7">
                  <a:txBody>
                    <a:bodyPr/>
                    <a:lstStyle/>
                    <a:p>
                      <a:pPr algn="ctr"/>
                      <a:r>
                        <a:rPr lang="cs-CZ" sz="1800" dirty="0"/>
                        <a:t>Seznam obcí v územní působnosti MAS pro PO 2021 - 2027</a:t>
                      </a:r>
                    </a:p>
                  </a:txBody>
                  <a:tcPr/>
                </a:tc>
                <a:tc hMerge="1">
                  <a:txBody>
                    <a:bodyPr/>
                    <a:lstStyle/>
                    <a:p>
                      <a:endParaRPr lang="cs-CZ" dirty="0"/>
                    </a:p>
                  </a:txBody>
                  <a:tcPr/>
                </a:tc>
                <a:tc hMerge="1">
                  <a:txBody>
                    <a:bodyPr/>
                    <a:lstStyle/>
                    <a:p>
                      <a:endParaRPr lang="cs-CZ" dirty="0"/>
                    </a:p>
                  </a:txBody>
                  <a:tcPr/>
                </a:tc>
                <a:tc hMerge="1">
                  <a:txBody>
                    <a:bodyPr/>
                    <a:lstStyle/>
                    <a:p>
                      <a:endParaRPr lang="cs-CZ" dirty="0"/>
                    </a:p>
                  </a:txBody>
                  <a:tcPr/>
                </a:tc>
                <a:tc hMerge="1">
                  <a:txBody>
                    <a:bodyPr/>
                    <a:lstStyle/>
                    <a:p>
                      <a:endParaRPr lang="cs-CZ" dirty="0"/>
                    </a:p>
                  </a:txBody>
                  <a:tcPr/>
                </a:tc>
                <a:tc hMerge="1">
                  <a:txBody>
                    <a:bodyPr/>
                    <a:lstStyle/>
                    <a:p>
                      <a:endParaRPr lang="cs-CZ" dirty="0"/>
                    </a:p>
                  </a:txBody>
                  <a:tcPr/>
                </a:tc>
                <a:tc hMerge="1">
                  <a:txBody>
                    <a:bodyPr/>
                    <a:lstStyle/>
                    <a:p>
                      <a:endParaRPr lang="cs-CZ"/>
                    </a:p>
                  </a:txBody>
                  <a:tcPr/>
                </a:tc>
                <a:extLst>
                  <a:ext uri="{0D108BD9-81ED-4DB2-BD59-A6C34878D82A}">
                    <a16:rowId xmlns:a16="http://schemas.microsoft.com/office/drawing/2014/main" val="250808129"/>
                  </a:ext>
                </a:extLst>
              </a:tr>
              <a:tr h="377844">
                <a:tc>
                  <a:txBody>
                    <a:bodyPr/>
                    <a:lstStyle/>
                    <a:p>
                      <a:r>
                        <a:rPr lang="cs-CZ" sz="1400" dirty="0">
                          <a:solidFill>
                            <a:schemeClr val="tx1">
                              <a:lumMod val="75000"/>
                              <a:lumOff val="25000"/>
                            </a:schemeClr>
                          </a:solidFill>
                        </a:rPr>
                        <a:t>Babice u Rosic</a:t>
                      </a:r>
                    </a:p>
                  </a:txBody>
                  <a:tcPr/>
                </a:tc>
                <a:tc>
                  <a:txBody>
                    <a:bodyPr/>
                    <a:lstStyle/>
                    <a:p>
                      <a:r>
                        <a:rPr lang="cs-CZ" sz="1400" dirty="0">
                          <a:solidFill>
                            <a:schemeClr val="tx1">
                              <a:lumMod val="75000"/>
                              <a:lumOff val="25000"/>
                            </a:schemeClr>
                          </a:solidFill>
                        </a:rPr>
                        <a:t>Doubravník</a:t>
                      </a:r>
                    </a:p>
                  </a:txBody>
                  <a:tcPr/>
                </a:tc>
                <a:tc>
                  <a:txBody>
                    <a:bodyPr/>
                    <a:lstStyle/>
                    <a:p>
                      <a:r>
                        <a:rPr lang="cs-CZ" sz="1400" dirty="0">
                          <a:solidFill>
                            <a:schemeClr val="tx1">
                              <a:lumMod val="75000"/>
                              <a:lumOff val="25000"/>
                            </a:schemeClr>
                          </a:solidFill>
                        </a:rPr>
                        <a:t>Kratochvilka</a:t>
                      </a:r>
                    </a:p>
                  </a:txBody>
                  <a:tcPr/>
                </a:tc>
                <a:tc>
                  <a:txBody>
                    <a:bodyPr/>
                    <a:lstStyle/>
                    <a:p>
                      <a:r>
                        <a:rPr lang="cs-CZ" sz="1400" dirty="0">
                          <a:solidFill>
                            <a:schemeClr val="tx1">
                              <a:lumMod val="75000"/>
                              <a:lumOff val="25000"/>
                            </a:schemeClr>
                          </a:solidFill>
                        </a:rPr>
                        <a:t>Malhostovice</a:t>
                      </a:r>
                    </a:p>
                  </a:txBody>
                  <a:tcPr/>
                </a:tc>
                <a:tc>
                  <a:txBody>
                    <a:bodyPr/>
                    <a:lstStyle/>
                    <a:p>
                      <a:r>
                        <a:rPr lang="cs-CZ" sz="1400" dirty="0">
                          <a:solidFill>
                            <a:schemeClr val="tx1">
                              <a:lumMod val="75000"/>
                              <a:lumOff val="25000"/>
                            </a:schemeClr>
                          </a:solidFill>
                        </a:rPr>
                        <a:t>Ostrovačice</a:t>
                      </a:r>
                    </a:p>
                  </a:txBody>
                  <a:tcPr/>
                </a:tc>
                <a:tc>
                  <a:txBody>
                    <a:bodyPr/>
                    <a:lstStyle/>
                    <a:p>
                      <a:r>
                        <a:rPr lang="cs-CZ" sz="1400" dirty="0">
                          <a:solidFill>
                            <a:schemeClr val="tx1">
                              <a:lumMod val="75000"/>
                              <a:lumOff val="25000"/>
                            </a:schemeClr>
                          </a:solidFill>
                        </a:rPr>
                        <a:t>Šerkovice</a:t>
                      </a:r>
                    </a:p>
                  </a:txBody>
                  <a:tcPr/>
                </a:tc>
                <a:tc>
                  <a:txBody>
                    <a:bodyPr/>
                    <a:lstStyle/>
                    <a:p>
                      <a:r>
                        <a:rPr lang="cs-CZ" sz="1400" dirty="0">
                          <a:solidFill>
                            <a:schemeClr val="tx1">
                              <a:lumMod val="75000"/>
                              <a:lumOff val="25000"/>
                            </a:schemeClr>
                          </a:solidFill>
                        </a:rPr>
                        <a:t>Zakřany</a:t>
                      </a:r>
                    </a:p>
                  </a:txBody>
                  <a:tcPr/>
                </a:tc>
                <a:extLst>
                  <a:ext uri="{0D108BD9-81ED-4DB2-BD59-A6C34878D82A}">
                    <a16:rowId xmlns:a16="http://schemas.microsoft.com/office/drawing/2014/main" val="4069717352"/>
                  </a:ext>
                </a:extLst>
              </a:tr>
              <a:tr h="358645">
                <a:tc>
                  <a:txBody>
                    <a:bodyPr/>
                    <a:lstStyle/>
                    <a:p>
                      <a:r>
                        <a:rPr lang="cs-CZ" sz="1400" dirty="0">
                          <a:solidFill>
                            <a:schemeClr val="tx1">
                              <a:lumMod val="75000"/>
                              <a:lumOff val="25000"/>
                            </a:schemeClr>
                          </a:solidFill>
                        </a:rPr>
                        <a:t>Borač</a:t>
                      </a:r>
                    </a:p>
                  </a:txBody>
                  <a:tcPr/>
                </a:tc>
                <a:tc>
                  <a:txBody>
                    <a:bodyPr/>
                    <a:lstStyle/>
                    <a:p>
                      <a:r>
                        <a:rPr lang="cs-CZ" sz="1400" dirty="0">
                          <a:solidFill>
                            <a:schemeClr val="tx1">
                              <a:lumMod val="75000"/>
                              <a:lumOff val="25000"/>
                            </a:schemeClr>
                          </a:solidFill>
                        </a:rPr>
                        <a:t>Drásov</a:t>
                      </a:r>
                    </a:p>
                  </a:txBody>
                  <a:tcPr/>
                </a:tc>
                <a:tc>
                  <a:txBody>
                    <a:bodyPr/>
                    <a:lstStyle/>
                    <a:p>
                      <a:r>
                        <a:rPr lang="cs-CZ" sz="1400" dirty="0">
                          <a:solidFill>
                            <a:schemeClr val="tx1">
                              <a:lumMod val="75000"/>
                              <a:lumOff val="25000"/>
                            </a:schemeClr>
                          </a:solidFill>
                        </a:rPr>
                        <a:t>Kupařovice</a:t>
                      </a:r>
                    </a:p>
                  </a:txBody>
                  <a:tcPr/>
                </a:tc>
                <a:tc>
                  <a:txBody>
                    <a:bodyPr/>
                    <a:lstStyle/>
                    <a:p>
                      <a:r>
                        <a:rPr lang="cs-CZ" sz="1400" dirty="0">
                          <a:solidFill>
                            <a:schemeClr val="tx1">
                              <a:lumMod val="75000"/>
                              <a:lumOff val="25000"/>
                            </a:schemeClr>
                          </a:solidFill>
                        </a:rPr>
                        <a:t>Mělčany</a:t>
                      </a:r>
                    </a:p>
                  </a:txBody>
                  <a:tcPr/>
                </a:tc>
                <a:tc>
                  <a:txBody>
                    <a:bodyPr/>
                    <a:lstStyle/>
                    <a:p>
                      <a:r>
                        <a:rPr lang="cs-CZ" sz="1400" dirty="0">
                          <a:solidFill>
                            <a:schemeClr val="tx1">
                              <a:lumMod val="75000"/>
                              <a:lumOff val="25000"/>
                            </a:schemeClr>
                          </a:solidFill>
                        </a:rPr>
                        <a:t>Příbram na Moravě</a:t>
                      </a:r>
                    </a:p>
                  </a:txBody>
                  <a:tcPr/>
                </a:tc>
                <a:tc>
                  <a:txBody>
                    <a:bodyPr/>
                    <a:lstStyle/>
                    <a:p>
                      <a:r>
                        <a:rPr lang="cs-CZ" sz="1400" dirty="0">
                          <a:solidFill>
                            <a:schemeClr val="tx1">
                              <a:lumMod val="75000"/>
                              <a:lumOff val="25000"/>
                            </a:schemeClr>
                          </a:solidFill>
                        </a:rPr>
                        <a:t>Skalička</a:t>
                      </a:r>
                    </a:p>
                  </a:txBody>
                  <a:tcPr/>
                </a:tc>
                <a:tc>
                  <a:txBody>
                    <a:bodyPr/>
                    <a:lstStyle/>
                    <a:p>
                      <a:r>
                        <a:rPr lang="cs-CZ" sz="1400" dirty="0">
                          <a:solidFill>
                            <a:schemeClr val="tx1">
                              <a:lumMod val="75000"/>
                              <a:lumOff val="25000"/>
                            </a:schemeClr>
                          </a:solidFill>
                        </a:rPr>
                        <a:t>Zastávka</a:t>
                      </a:r>
                    </a:p>
                  </a:txBody>
                  <a:tcPr/>
                </a:tc>
                <a:extLst>
                  <a:ext uri="{0D108BD9-81ED-4DB2-BD59-A6C34878D82A}">
                    <a16:rowId xmlns:a16="http://schemas.microsoft.com/office/drawing/2014/main" val="4189651793"/>
                  </a:ext>
                </a:extLst>
              </a:tr>
              <a:tr h="427903">
                <a:tc>
                  <a:txBody>
                    <a:bodyPr/>
                    <a:lstStyle/>
                    <a:p>
                      <a:r>
                        <a:rPr lang="cs-CZ" sz="1400" dirty="0">
                          <a:solidFill>
                            <a:schemeClr val="tx1">
                              <a:lumMod val="75000"/>
                              <a:lumOff val="25000"/>
                            </a:schemeClr>
                          </a:solidFill>
                        </a:rPr>
                        <a:t>Biskoupky</a:t>
                      </a:r>
                    </a:p>
                  </a:txBody>
                  <a:tcPr/>
                </a:tc>
                <a:tc>
                  <a:txBody>
                    <a:bodyPr/>
                    <a:lstStyle/>
                    <a:p>
                      <a:r>
                        <a:rPr lang="cs-CZ" sz="1400" dirty="0">
                          <a:solidFill>
                            <a:schemeClr val="tx1">
                              <a:lumMod val="75000"/>
                              <a:lumOff val="25000"/>
                            </a:schemeClr>
                          </a:solidFill>
                        </a:rPr>
                        <a:t>Hlína</a:t>
                      </a:r>
                    </a:p>
                  </a:txBody>
                  <a:tcPr/>
                </a:tc>
                <a:tc>
                  <a:txBody>
                    <a:bodyPr/>
                    <a:lstStyle/>
                    <a:p>
                      <a:r>
                        <a:rPr lang="cs-CZ" sz="1400" dirty="0">
                          <a:solidFill>
                            <a:schemeClr val="tx1">
                              <a:lumMod val="75000"/>
                              <a:lumOff val="25000"/>
                            </a:schemeClr>
                          </a:solidFill>
                        </a:rPr>
                        <a:t>Kuřim</a:t>
                      </a:r>
                    </a:p>
                  </a:txBody>
                  <a:tcPr/>
                </a:tc>
                <a:tc>
                  <a:txBody>
                    <a:bodyPr/>
                    <a:lstStyle/>
                    <a:p>
                      <a:r>
                        <a:rPr lang="cs-CZ" sz="1400" dirty="0">
                          <a:solidFill>
                            <a:schemeClr val="tx1">
                              <a:lumMod val="75000"/>
                              <a:lumOff val="25000"/>
                            </a:schemeClr>
                          </a:solidFill>
                        </a:rPr>
                        <a:t>Moravské Bránice</a:t>
                      </a:r>
                    </a:p>
                  </a:txBody>
                  <a:tcPr/>
                </a:tc>
                <a:tc>
                  <a:txBody>
                    <a:bodyPr/>
                    <a:lstStyle/>
                    <a:p>
                      <a:r>
                        <a:rPr lang="cs-CZ" sz="1400" dirty="0">
                          <a:solidFill>
                            <a:schemeClr val="tx1">
                              <a:lumMod val="75000"/>
                              <a:lumOff val="25000"/>
                            </a:schemeClr>
                          </a:solidFill>
                        </a:rPr>
                        <a:t>Přibyslavice</a:t>
                      </a:r>
                    </a:p>
                  </a:txBody>
                  <a:tcPr/>
                </a:tc>
                <a:tc>
                  <a:txBody>
                    <a:bodyPr/>
                    <a:lstStyle/>
                    <a:p>
                      <a:r>
                        <a:rPr lang="cs-CZ" sz="1400" dirty="0">
                          <a:solidFill>
                            <a:schemeClr val="tx1">
                              <a:lumMod val="75000"/>
                              <a:lumOff val="25000"/>
                            </a:schemeClr>
                          </a:solidFill>
                        </a:rPr>
                        <a:t>Štěpánovice</a:t>
                      </a:r>
                    </a:p>
                  </a:txBody>
                  <a:tcPr/>
                </a:tc>
                <a:tc>
                  <a:txBody>
                    <a:bodyPr/>
                    <a:lstStyle/>
                    <a:p>
                      <a:r>
                        <a:rPr lang="cs-CZ" sz="1400" dirty="0">
                          <a:solidFill>
                            <a:schemeClr val="tx1">
                              <a:lumMod val="75000"/>
                              <a:lumOff val="25000"/>
                            </a:schemeClr>
                          </a:solidFill>
                        </a:rPr>
                        <a:t>Zbraslav</a:t>
                      </a:r>
                    </a:p>
                  </a:txBody>
                  <a:tcPr/>
                </a:tc>
                <a:extLst>
                  <a:ext uri="{0D108BD9-81ED-4DB2-BD59-A6C34878D82A}">
                    <a16:rowId xmlns:a16="http://schemas.microsoft.com/office/drawing/2014/main" val="2853511378"/>
                  </a:ext>
                </a:extLst>
              </a:tr>
              <a:tr h="410074">
                <a:tc>
                  <a:txBody>
                    <a:bodyPr/>
                    <a:lstStyle/>
                    <a:p>
                      <a:r>
                        <a:rPr lang="cs-CZ" sz="1400" dirty="0">
                          <a:solidFill>
                            <a:schemeClr val="tx1">
                              <a:lumMod val="75000"/>
                              <a:lumOff val="25000"/>
                            </a:schemeClr>
                          </a:solidFill>
                        </a:rPr>
                        <a:t>Čebín</a:t>
                      </a:r>
                    </a:p>
                  </a:txBody>
                  <a:tcPr/>
                </a:tc>
                <a:tc>
                  <a:txBody>
                    <a:bodyPr/>
                    <a:lstStyle/>
                    <a:p>
                      <a:r>
                        <a:rPr lang="cs-CZ" sz="1400" dirty="0">
                          <a:solidFill>
                            <a:schemeClr val="tx1">
                              <a:lumMod val="75000"/>
                              <a:lumOff val="25000"/>
                            </a:schemeClr>
                          </a:solidFill>
                        </a:rPr>
                        <a:t>Hradčany</a:t>
                      </a:r>
                    </a:p>
                  </a:txBody>
                  <a:tcPr/>
                </a:tc>
                <a:tc>
                  <a:txBody>
                    <a:bodyPr/>
                    <a:lstStyle/>
                    <a:p>
                      <a:r>
                        <a:rPr lang="cs-CZ" sz="1400" dirty="0">
                          <a:solidFill>
                            <a:schemeClr val="tx1">
                              <a:lumMod val="75000"/>
                              <a:lumOff val="25000"/>
                            </a:schemeClr>
                          </a:solidFill>
                        </a:rPr>
                        <a:t>Lažany</a:t>
                      </a:r>
                    </a:p>
                  </a:txBody>
                  <a:tcPr/>
                </a:tc>
                <a:tc>
                  <a:txBody>
                    <a:bodyPr/>
                    <a:lstStyle/>
                    <a:p>
                      <a:r>
                        <a:rPr lang="cs-CZ" sz="1400" dirty="0">
                          <a:solidFill>
                            <a:schemeClr val="tx1">
                              <a:lumMod val="75000"/>
                              <a:lumOff val="25000"/>
                            </a:schemeClr>
                          </a:solidFill>
                        </a:rPr>
                        <a:t>Moravské Knínice</a:t>
                      </a:r>
                    </a:p>
                  </a:txBody>
                  <a:tcPr/>
                </a:tc>
                <a:tc>
                  <a:txBody>
                    <a:bodyPr/>
                    <a:lstStyle/>
                    <a:p>
                      <a:r>
                        <a:rPr lang="cs-CZ" sz="1400" dirty="0">
                          <a:solidFill>
                            <a:schemeClr val="tx1">
                              <a:lumMod val="75000"/>
                              <a:lumOff val="25000"/>
                            </a:schemeClr>
                          </a:solidFill>
                        </a:rPr>
                        <a:t>Říčany</a:t>
                      </a:r>
                    </a:p>
                  </a:txBody>
                  <a:tcPr/>
                </a:tc>
                <a:tc>
                  <a:txBody>
                    <a:bodyPr/>
                    <a:lstStyle/>
                    <a:p>
                      <a:r>
                        <a:rPr lang="cs-CZ" sz="1400" dirty="0">
                          <a:solidFill>
                            <a:schemeClr val="tx1">
                              <a:lumMod val="75000"/>
                              <a:lumOff val="25000"/>
                            </a:schemeClr>
                          </a:solidFill>
                        </a:rPr>
                        <a:t>Tetčice</a:t>
                      </a:r>
                    </a:p>
                  </a:txBody>
                  <a:tcPr/>
                </a:tc>
                <a:tc>
                  <a:txBody>
                    <a:bodyPr/>
                    <a:lstStyle/>
                    <a:p>
                      <a:r>
                        <a:rPr lang="cs-CZ" sz="1400" dirty="0">
                          <a:solidFill>
                            <a:schemeClr val="tx1">
                              <a:lumMod val="75000"/>
                              <a:lumOff val="25000"/>
                            </a:schemeClr>
                          </a:solidFill>
                        </a:rPr>
                        <a:t>Zbýšov</a:t>
                      </a:r>
                    </a:p>
                  </a:txBody>
                  <a:tcPr/>
                </a:tc>
                <a:extLst>
                  <a:ext uri="{0D108BD9-81ED-4DB2-BD59-A6C34878D82A}">
                    <a16:rowId xmlns:a16="http://schemas.microsoft.com/office/drawing/2014/main" val="2105001658"/>
                  </a:ext>
                </a:extLst>
              </a:tr>
              <a:tr h="418988">
                <a:tc>
                  <a:txBody>
                    <a:bodyPr/>
                    <a:lstStyle/>
                    <a:p>
                      <a:r>
                        <a:rPr lang="cs-CZ" sz="1400" dirty="0">
                          <a:solidFill>
                            <a:schemeClr val="tx1">
                              <a:lumMod val="75000"/>
                              <a:lumOff val="25000"/>
                            </a:schemeClr>
                          </a:solidFill>
                        </a:rPr>
                        <a:t>Česká</a:t>
                      </a:r>
                    </a:p>
                  </a:txBody>
                  <a:tcPr/>
                </a:tc>
                <a:tc>
                  <a:txBody>
                    <a:bodyPr/>
                    <a:lstStyle/>
                    <a:p>
                      <a:r>
                        <a:rPr lang="cs-CZ" sz="1400" dirty="0">
                          <a:solidFill>
                            <a:schemeClr val="tx1">
                              <a:lumMod val="75000"/>
                              <a:lumOff val="25000"/>
                            </a:schemeClr>
                          </a:solidFill>
                        </a:rPr>
                        <a:t>Hvozdec</a:t>
                      </a:r>
                    </a:p>
                  </a:txBody>
                  <a:tcPr/>
                </a:tc>
                <a:tc>
                  <a:txBody>
                    <a:bodyPr/>
                    <a:lstStyle/>
                    <a:p>
                      <a:r>
                        <a:rPr lang="cs-CZ" sz="1400" dirty="0">
                          <a:solidFill>
                            <a:schemeClr val="tx1">
                              <a:lumMod val="75000"/>
                              <a:lumOff val="25000"/>
                            </a:schemeClr>
                          </a:solidFill>
                        </a:rPr>
                        <a:t>Lelekovice</a:t>
                      </a:r>
                    </a:p>
                  </a:txBody>
                  <a:tcPr/>
                </a:tc>
                <a:tc>
                  <a:txBody>
                    <a:bodyPr/>
                    <a:lstStyle/>
                    <a:p>
                      <a:r>
                        <a:rPr lang="cs-CZ" sz="1400" dirty="0">
                          <a:solidFill>
                            <a:schemeClr val="tx1">
                              <a:lumMod val="75000"/>
                              <a:lumOff val="25000"/>
                            </a:schemeClr>
                          </a:solidFill>
                        </a:rPr>
                        <a:t>Neslovice</a:t>
                      </a:r>
                    </a:p>
                  </a:txBody>
                  <a:tcPr/>
                </a:tc>
                <a:tc>
                  <a:txBody>
                    <a:bodyPr/>
                    <a:lstStyle/>
                    <a:p>
                      <a:r>
                        <a:rPr lang="cs-CZ" sz="1400" dirty="0">
                          <a:solidFill>
                            <a:schemeClr val="tx1">
                              <a:lumMod val="75000"/>
                              <a:lumOff val="25000"/>
                            </a:schemeClr>
                          </a:solidFill>
                        </a:rPr>
                        <a:t>Říčky</a:t>
                      </a:r>
                    </a:p>
                  </a:txBody>
                  <a:tcPr/>
                </a:tc>
                <a:tc>
                  <a:txBody>
                    <a:bodyPr/>
                    <a:lstStyle/>
                    <a:p>
                      <a:r>
                        <a:rPr lang="cs-CZ" sz="1400" dirty="0">
                          <a:solidFill>
                            <a:schemeClr val="tx1">
                              <a:lumMod val="75000"/>
                              <a:lumOff val="25000"/>
                            </a:schemeClr>
                          </a:solidFill>
                        </a:rPr>
                        <a:t>Újezd u Rosic</a:t>
                      </a:r>
                    </a:p>
                  </a:txBody>
                  <a:tcPr/>
                </a:tc>
                <a:tc>
                  <a:txBody>
                    <a:bodyPr/>
                    <a:lstStyle/>
                    <a:p>
                      <a:r>
                        <a:rPr lang="cs-CZ" sz="1400" dirty="0">
                          <a:solidFill>
                            <a:schemeClr val="tx1">
                              <a:lumMod val="75000"/>
                              <a:lumOff val="25000"/>
                            </a:schemeClr>
                          </a:solidFill>
                        </a:rPr>
                        <a:t>Železné</a:t>
                      </a:r>
                    </a:p>
                  </a:txBody>
                  <a:tcPr/>
                </a:tc>
                <a:extLst>
                  <a:ext uri="{0D108BD9-81ED-4DB2-BD59-A6C34878D82A}">
                    <a16:rowId xmlns:a16="http://schemas.microsoft.com/office/drawing/2014/main" val="4214209893"/>
                  </a:ext>
                </a:extLst>
              </a:tr>
              <a:tr h="374415">
                <a:tc>
                  <a:txBody>
                    <a:bodyPr/>
                    <a:lstStyle/>
                    <a:p>
                      <a:r>
                        <a:rPr lang="cs-CZ" sz="1400" dirty="0">
                          <a:solidFill>
                            <a:schemeClr val="tx1">
                              <a:lumMod val="75000"/>
                              <a:lumOff val="25000"/>
                            </a:schemeClr>
                          </a:solidFill>
                        </a:rPr>
                        <a:t>Čučice</a:t>
                      </a:r>
                    </a:p>
                  </a:txBody>
                  <a:tcPr/>
                </a:tc>
                <a:tc>
                  <a:txBody>
                    <a:bodyPr/>
                    <a:lstStyle/>
                    <a:p>
                      <a:r>
                        <a:rPr lang="cs-CZ" sz="1400" dirty="0">
                          <a:solidFill>
                            <a:schemeClr val="tx1">
                              <a:lumMod val="75000"/>
                              <a:lumOff val="25000"/>
                            </a:schemeClr>
                          </a:solidFill>
                        </a:rPr>
                        <a:t>Ivančice</a:t>
                      </a:r>
                    </a:p>
                  </a:txBody>
                  <a:tcPr/>
                </a:tc>
                <a:tc>
                  <a:txBody>
                    <a:bodyPr/>
                    <a:lstStyle/>
                    <a:p>
                      <a:r>
                        <a:rPr lang="cs-CZ" sz="1400" dirty="0">
                          <a:solidFill>
                            <a:schemeClr val="tx1">
                              <a:lumMod val="75000"/>
                              <a:lumOff val="25000"/>
                            </a:schemeClr>
                          </a:solidFill>
                        </a:rPr>
                        <a:t>Lesní Hluboké</a:t>
                      </a:r>
                    </a:p>
                  </a:txBody>
                  <a:tcPr/>
                </a:tc>
                <a:tc>
                  <a:txBody>
                    <a:bodyPr/>
                    <a:lstStyle/>
                    <a:p>
                      <a:r>
                        <a:rPr lang="cs-CZ" sz="1400" dirty="0">
                          <a:solidFill>
                            <a:schemeClr val="tx1">
                              <a:lumMod val="75000"/>
                              <a:lumOff val="25000"/>
                            </a:schemeClr>
                          </a:solidFill>
                        </a:rPr>
                        <a:t>Nová Ves</a:t>
                      </a:r>
                    </a:p>
                  </a:txBody>
                  <a:tcPr/>
                </a:tc>
                <a:tc>
                  <a:txBody>
                    <a:bodyPr/>
                    <a:lstStyle/>
                    <a:p>
                      <a:r>
                        <a:rPr lang="cs-CZ" sz="1400" dirty="0">
                          <a:solidFill>
                            <a:schemeClr val="tx1">
                              <a:lumMod val="75000"/>
                              <a:lumOff val="25000"/>
                            </a:schemeClr>
                          </a:solidFill>
                        </a:rPr>
                        <a:t>Rosice</a:t>
                      </a:r>
                    </a:p>
                  </a:txBody>
                  <a:tcPr/>
                </a:tc>
                <a:tc>
                  <a:txBody>
                    <a:bodyPr/>
                    <a:lstStyle/>
                    <a:p>
                      <a:r>
                        <a:rPr lang="cs-CZ" sz="1400" dirty="0">
                          <a:solidFill>
                            <a:schemeClr val="tx1">
                              <a:lumMod val="75000"/>
                              <a:lumOff val="25000"/>
                            </a:schemeClr>
                          </a:solidFill>
                        </a:rPr>
                        <a:t>Veverská Bítýška</a:t>
                      </a:r>
                    </a:p>
                  </a:txBody>
                  <a:tcPr/>
                </a:tc>
                <a:tc>
                  <a:txBody>
                    <a:bodyPr/>
                    <a:lstStyle/>
                    <a:p>
                      <a:endParaRPr lang="cs-CZ" sz="1400" dirty="0">
                        <a:solidFill>
                          <a:schemeClr val="tx1">
                            <a:lumMod val="75000"/>
                            <a:lumOff val="25000"/>
                          </a:schemeClr>
                        </a:solidFill>
                      </a:endParaRPr>
                    </a:p>
                  </a:txBody>
                  <a:tcPr/>
                </a:tc>
                <a:extLst>
                  <a:ext uri="{0D108BD9-81ED-4DB2-BD59-A6C34878D82A}">
                    <a16:rowId xmlns:a16="http://schemas.microsoft.com/office/drawing/2014/main" val="1905373095"/>
                  </a:ext>
                </a:extLst>
              </a:tr>
              <a:tr h="401160">
                <a:tc>
                  <a:txBody>
                    <a:bodyPr/>
                    <a:lstStyle/>
                    <a:p>
                      <a:r>
                        <a:rPr lang="cs-CZ" sz="1400" dirty="0">
                          <a:solidFill>
                            <a:schemeClr val="tx1">
                              <a:lumMod val="75000"/>
                              <a:lumOff val="25000"/>
                            </a:schemeClr>
                          </a:solidFill>
                        </a:rPr>
                        <a:t>Chudčice</a:t>
                      </a:r>
                    </a:p>
                  </a:txBody>
                  <a:tcPr/>
                </a:tc>
                <a:tc>
                  <a:txBody>
                    <a:bodyPr/>
                    <a:lstStyle/>
                    <a:p>
                      <a:r>
                        <a:rPr lang="cs-CZ" sz="1400" dirty="0">
                          <a:solidFill>
                            <a:schemeClr val="tx1">
                              <a:lumMod val="75000"/>
                              <a:lumOff val="25000"/>
                            </a:schemeClr>
                          </a:solidFill>
                        </a:rPr>
                        <a:t>Javůrek</a:t>
                      </a:r>
                    </a:p>
                  </a:txBody>
                  <a:tcPr/>
                </a:tc>
                <a:tc>
                  <a:txBody>
                    <a:bodyPr/>
                    <a:lstStyle/>
                    <a:p>
                      <a:r>
                        <a:rPr lang="cs-CZ" sz="1400" dirty="0">
                          <a:solidFill>
                            <a:schemeClr val="tx1">
                              <a:lumMod val="75000"/>
                              <a:lumOff val="25000"/>
                            </a:schemeClr>
                          </a:solidFill>
                        </a:rPr>
                        <a:t>Lipůvka</a:t>
                      </a:r>
                    </a:p>
                  </a:txBody>
                  <a:tcPr/>
                </a:tc>
                <a:tc>
                  <a:txBody>
                    <a:bodyPr/>
                    <a:lstStyle/>
                    <a:p>
                      <a:r>
                        <a:rPr lang="cs-CZ" sz="1400" dirty="0">
                          <a:solidFill>
                            <a:schemeClr val="tx1">
                              <a:lumMod val="75000"/>
                              <a:lumOff val="25000"/>
                            </a:schemeClr>
                          </a:solidFill>
                        </a:rPr>
                        <a:t>Nové Bránice</a:t>
                      </a:r>
                    </a:p>
                  </a:txBody>
                  <a:tcPr/>
                </a:tc>
                <a:tc>
                  <a:txBody>
                    <a:bodyPr/>
                    <a:lstStyle/>
                    <a:p>
                      <a:r>
                        <a:rPr lang="cs-CZ" sz="1400" dirty="0">
                          <a:solidFill>
                            <a:schemeClr val="tx1">
                              <a:lumMod val="75000"/>
                              <a:lumOff val="25000"/>
                            </a:schemeClr>
                          </a:solidFill>
                        </a:rPr>
                        <a:t>Rozdrojovice</a:t>
                      </a:r>
                    </a:p>
                  </a:txBody>
                  <a:tcPr/>
                </a:tc>
                <a:tc>
                  <a:txBody>
                    <a:bodyPr/>
                    <a:lstStyle/>
                    <a:p>
                      <a:r>
                        <a:rPr lang="cs-CZ" sz="1400" dirty="0">
                          <a:solidFill>
                            <a:schemeClr val="tx1">
                              <a:lumMod val="75000"/>
                              <a:lumOff val="25000"/>
                            </a:schemeClr>
                          </a:solidFill>
                        </a:rPr>
                        <a:t>Veverské Knínice</a:t>
                      </a:r>
                    </a:p>
                  </a:txBody>
                  <a:tcPr/>
                </a:tc>
                <a:tc>
                  <a:txBody>
                    <a:bodyPr/>
                    <a:lstStyle/>
                    <a:p>
                      <a:endParaRPr lang="cs-CZ" sz="1400" dirty="0">
                        <a:solidFill>
                          <a:schemeClr val="tx1">
                            <a:lumMod val="75000"/>
                            <a:lumOff val="25000"/>
                          </a:schemeClr>
                        </a:solidFill>
                      </a:endParaRPr>
                    </a:p>
                  </a:txBody>
                  <a:tcPr/>
                </a:tc>
                <a:extLst>
                  <a:ext uri="{0D108BD9-81ED-4DB2-BD59-A6C34878D82A}">
                    <a16:rowId xmlns:a16="http://schemas.microsoft.com/office/drawing/2014/main" val="1212382918"/>
                  </a:ext>
                </a:extLst>
              </a:tr>
              <a:tr h="377844">
                <a:tc>
                  <a:txBody>
                    <a:bodyPr/>
                    <a:lstStyle/>
                    <a:p>
                      <a:r>
                        <a:rPr lang="cs-CZ" sz="1400" dirty="0">
                          <a:solidFill>
                            <a:schemeClr val="tx1">
                              <a:lumMod val="75000"/>
                              <a:lumOff val="25000"/>
                            </a:schemeClr>
                          </a:solidFill>
                        </a:rPr>
                        <a:t>Dolní Kounice</a:t>
                      </a:r>
                    </a:p>
                  </a:txBody>
                  <a:tcPr/>
                </a:tc>
                <a:tc>
                  <a:txBody>
                    <a:bodyPr/>
                    <a:lstStyle/>
                    <a:p>
                      <a:r>
                        <a:rPr lang="cs-CZ" sz="1400" dirty="0">
                          <a:solidFill>
                            <a:schemeClr val="tx1">
                              <a:lumMod val="75000"/>
                              <a:lumOff val="25000"/>
                            </a:schemeClr>
                          </a:solidFill>
                        </a:rPr>
                        <a:t>Jinačovice</a:t>
                      </a:r>
                    </a:p>
                  </a:txBody>
                  <a:tcPr/>
                </a:tc>
                <a:tc>
                  <a:txBody>
                    <a:bodyPr/>
                    <a:lstStyle/>
                    <a:p>
                      <a:r>
                        <a:rPr lang="cs-CZ" sz="1400" dirty="0">
                          <a:solidFill>
                            <a:schemeClr val="tx1">
                              <a:lumMod val="75000"/>
                              <a:lumOff val="25000"/>
                            </a:schemeClr>
                          </a:solidFill>
                        </a:rPr>
                        <a:t>Litostrov</a:t>
                      </a:r>
                    </a:p>
                  </a:txBody>
                  <a:tcPr/>
                </a:tc>
                <a:tc>
                  <a:txBody>
                    <a:bodyPr/>
                    <a:lstStyle/>
                    <a:p>
                      <a:r>
                        <a:rPr lang="cs-CZ" sz="1400" dirty="0">
                          <a:solidFill>
                            <a:schemeClr val="tx1">
                              <a:lumMod val="75000"/>
                              <a:lumOff val="25000"/>
                            </a:schemeClr>
                          </a:solidFill>
                        </a:rPr>
                        <a:t>Němčičky</a:t>
                      </a:r>
                    </a:p>
                  </a:txBody>
                  <a:tcPr/>
                </a:tc>
                <a:tc>
                  <a:txBody>
                    <a:bodyPr/>
                    <a:lstStyle/>
                    <a:p>
                      <a:r>
                        <a:rPr lang="cs-CZ" sz="1400" dirty="0">
                          <a:solidFill>
                            <a:schemeClr val="tx1">
                              <a:lumMod val="75000"/>
                              <a:lumOff val="25000"/>
                            </a:schemeClr>
                          </a:solidFill>
                        </a:rPr>
                        <a:t>Rudka</a:t>
                      </a:r>
                    </a:p>
                  </a:txBody>
                  <a:tcPr/>
                </a:tc>
                <a:tc>
                  <a:txBody>
                    <a:bodyPr/>
                    <a:lstStyle/>
                    <a:p>
                      <a:r>
                        <a:rPr lang="cs-CZ" sz="1400" dirty="0">
                          <a:solidFill>
                            <a:schemeClr val="tx1">
                              <a:lumMod val="75000"/>
                              <a:lumOff val="25000"/>
                            </a:schemeClr>
                          </a:solidFill>
                        </a:rPr>
                        <a:t>Vranov</a:t>
                      </a:r>
                    </a:p>
                  </a:txBody>
                  <a:tcPr/>
                </a:tc>
                <a:tc>
                  <a:txBody>
                    <a:bodyPr/>
                    <a:lstStyle/>
                    <a:p>
                      <a:endParaRPr lang="cs-CZ" sz="1400" dirty="0">
                        <a:solidFill>
                          <a:schemeClr val="tx1">
                            <a:lumMod val="75000"/>
                            <a:lumOff val="25000"/>
                          </a:schemeClr>
                        </a:solidFill>
                      </a:endParaRPr>
                    </a:p>
                  </a:txBody>
                  <a:tcPr/>
                </a:tc>
                <a:extLst>
                  <a:ext uri="{0D108BD9-81ED-4DB2-BD59-A6C34878D82A}">
                    <a16:rowId xmlns:a16="http://schemas.microsoft.com/office/drawing/2014/main" val="2525642317"/>
                  </a:ext>
                </a:extLst>
              </a:tr>
              <a:tr h="377844">
                <a:tc>
                  <a:txBody>
                    <a:bodyPr/>
                    <a:lstStyle/>
                    <a:p>
                      <a:r>
                        <a:rPr lang="cs-CZ" sz="1400" dirty="0">
                          <a:solidFill>
                            <a:schemeClr val="tx1">
                              <a:lumMod val="75000"/>
                              <a:lumOff val="25000"/>
                            </a:schemeClr>
                          </a:solidFill>
                        </a:rPr>
                        <a:t>Dolní Loučky</a:t>
                      </a:r>
                    </a:p>
                  </a:txBody>
                  <a:tcPr/>
                </a:tc>
                <a:tc>
                  <a:txBody>
                    <a:bodyPr/>
                    <a:lstStyle/>
                    <a:p>
                      <a:r>
                        <a:rPr lang="cs-CZ" sz="1400" dirty="0">
                          <a:solidFill>
                            <a:schemeClr val="tx1">
                              <a:lumMod val="75000"/>
                              <a:lumOff val="25000"/>
                            </a:schemeClr>
                          </a:solidFill>
                        </a:rPr>
                        <a:t>Kaly</a:t>
                      </a:r>
                    </a:p>
                  </a:txBody>
                  <a:tcPr/>
                </a:tc>
                <a:tc>
                  <a:txBody>
                    <a:bodyPr/>
                    <a:lstStyle/>
                    <a:p>
                      <a:r>
                        <a:rPr lang="cs-CZ" sz="1400" dirty="0">
                          <a:solidFill>
                            <a:schemeClr val="tx1">
                              <a:lumMod val="75000"/>
                              <a:lumOff val="25000"/>
                            </a:schemeClr>
                          </a:solidFill>
                        </a:rPr>
                        <a:t>Lomnička</a:t>
                      </a:r>
                    </a:p>
                  </a:txBody>
                  <a:tcPr/>
                </a:tc>
                <a:tc>
                  <a:txBody>
                    <a:bodyPr/>
                    <a:lstStyle/>
                    <a:p>
                      <a:r>
                        <a:rPr lang="cs-CZ" sz="1400" dirty="0">
                          <a:solidFill>
                            <a:schemeClr val="tx1">
                              <a:lumMod val="75000"/>
                              <a:lumOff val="25000"/>
                            </a:schemeClr>
                          </a:solidFill>
                        </a:rPr>
                        <a:t>Olší</a:t>
                      </a:r>
                    </a:p>
                  </a:txBody>
                  <a:tcPr/>
                </a:tc>
                <a:tc>
                  <a:txBody>
                    <a:bodyPr/>
                    <a:lstStyle/>
                    <a:p>
                      <a:r>
                        <a:rPr lang="cs-CZ" sz="1400" dirty="0">
                          <a:solidFill>
                            <a:schemeClr val="tx1">
                              <a:lumMod val="75000"/>
                              <a:lumOff val="25000"/>
                            </a:schemeClr>
                          </a:solidFill>
                        </a:rPr>
                        <a:t>Sentice</a:t>
                      </a:r>
                    </a:p>
                  </a:txBody>
                  <a:tcPr/>
                </a:tc>
                <a:tc>
                  <a:txBody>
                    <a:bodyPr/>
                    <a:lstStyle/>
                    <a:p>
                      <a:r>
                        <a:rPr lang="cs-CZ" sz="1400" dirty="0">
                          <a:solidFill>
                            <a:schemeClr val="tx1">
                              <a:lumMod val="75000"/>
                              <a:lumOff val="25000"/>
                            </a:schemeClr>
                          </a:solidFill>
                        </a:rPr>
                        <a:t>Všechovice</a:t>
                      </a:r>
                    </a:p>
                  </a:txBody>
                  <a:tcPr/>
                </a:tc>
                <a:tc>
                  <a:txBody>
                    <a:bodyPr/>
                    <a:lstStyle/>
                    <a:p>
                      <a:endParaRPr lang="cs-CZ" sz="1400" dirty="0">
                        <a:solidFill>
                          <a:schemeClr val="tx1">
                            <a:lumMod val="75000"/>
                            <a:lumOff val="25000"/>
                          </a:schemeClr>
                        </a:solidFill>
                      </a:endParaRPr>
                    </a:p>
                  </a:txBody>
                  <a:tcPr/>
                </a:tc>
                <a:extLst>
                  <a:ext uri="{0D108BD9-81ED-4DB2-BD59-A6C34878D82A}">
                    <a16:rowId xmlns:a16="http://schemas.microsoft.com/office/drawing/2014/main" val="2262927886"/>
                  </a:ext>
                </a:extLst>
              </a:tr>
              <a:tr h="377844">
                <a:tc>
                  <a:txBody>
                    <a:bodyPr/>
                    <a:lstStyle/>
                    <a:p>
                      <a:r>
                        <a:rPr lang="cs-CZ" sz="1400" dirty="0">
                          <a:solidFill>
                            <a:schemeClr val="tx1">
                              <a:lumMod val="75000"/>
                              <a:lumOff val="25000"/>
                            </a:schemeClr>
                          </a:solidFill>
                        </a:rPr>
                        <a:t>Domašov</a:t>
                      </a:r>
                    </a:p>
                  </a:txBody>
                  <a:tcPr/>
                </a:tc>
                <a:tc>
                  <a:txBody>
                    <a:bodyPr/>
                    <a:lstStyle/>
                    <a:p>
                      <a:r>
                        <a:rPr lang="cs-CZ" sz="1400" dirty="0">
                          <a:solidFill>
                            <a:schemeClr val="tx1">
                              <a:lumMod val="75000"/>
                              <a:lumOff val="25000"/>
                            </a:schemeClr>
                          </a:solidFill>
                        </a:rPr>
                        <a:t>Ketkovice</a:t>
                      </a:r>
                    </a:p>
                  </a:txBody>
                  <a:tcPr/>
                </a:tc>
                <a:tc>
                  <a:txBody>
                    <a:bodyPr/>
                    <a:lstStyle/>
                    <a:p>
                      <a:r>
                        <a:rPr lang="cs-CZ" sz="1400" dirty="0">
                          <a:solidFill>
                            <a:schemeClr val="tx1">
                              <a:lumMod val="75000"/>
                              <a:lumOff val="25000"/>
                            </a:schemeClr>
                          </a:solidFill>
                        </a:rPr>
                        <a:t>Lukovany</a:t>
                      </a:r>
                    </a:p>
                  </a:txBody>
                  <a:tcPr/>
                </a:tc>
                <a:tc>
                  <a:txBody>
                    <a:bodyPr/>
                    <a:lstStyle/>
                    <a:p>
                      <a:r>
                        <a:rPr lang="cs-CZ" sz="1400" dirty="0">
                          <a:solidFill>
                            <a:schemeClr val="tx1">
                              <a:lumMod val="75000"/>
                              <a:lumOff val="25000"/>
                            </a:schemeClr>
                          </a:solidFill>
                        </a:rPr>
                        <a:t>Oslavany</a:t>
                      </a:r>
                    </a:p>
                  </a:txBody>
                  <a:tcPr/>
                </a:tc>
                <a:tc>
                  <a:txBody>
                    <a:bodyPr/>
                    <a:lstStyle/>
                    <a:p>
                      <a:r>
                        <a:rPr lang="cs-CZ" sz="1400" dirty="0">
                          <a:solidFill>
                            <a:schemeClr val="tx1">
                              <a:lumMod val="75000"/>
                              <a:lumOff val="25000"/>
                            </a:schemeClr>
                          </a:solidFill>
                        </a:rPr>
                        <a:t>Senorady</a:t>
                      </a:r>
                    </a:p>
                  </a:txBody>
                  <a:tcPr/>
                </a:tc>
                <a:tc>
                  <a:txBody>
                    <a:bodyPr/>
                    <a:lstStyle/>
                    <a:p>
                      <a:r>
                        <a:rPr lang="cs-CZ" sz="1400" dirty="0">
                          <a:solidFill>
                            <a:schemeClr val="tx1">
                              <a:lumMod val="75000"/>
                              <a:lumOff val="25000"/>
                            </a:schemeClr>
                          </a:solidFill>
                        </a:rPr>
                        <a:t>Vysoké Popovice</a:t>
                      </a:r>
                    </a:p>
                  </a:txBody>
                  <a:tcPr/>
                </a:tc>
                <a:tc>
                  <a:txBody>
                    <a:bodyPr/>
                    <a:lstStyle/>
                    <a:p>
                      <a:endParaRPr lang="cs-CZ" sz="1400" dirty="0">
                        <a:solidFill>
                          <a:schemeClr val="tx1">
                            <a:lumMod val="75000"/>
                            <a:lumOff val="25000"/>
                          </a:schemeClr>
                        </a:solidFill>
                      </a:endParaRPr>
                    </a:p>
                  </a:txBody>
                  <a:tcPr/>
                </a:tc>
                <a:extLst>
                  <a:ext uri="{0D108BD9-81ED-4DB2-BD59-A6C34878D82A}">
                    <a16:rowId xmlns:a16="http://schemas.microsoft.com/office/drawing/2014/main" val="3285360763"/>
                  </a:ext>
                </a:extLst>
              </a:tr>
            </a:tbl>
          </a:graphicData>
        </a:graphic>
      </p:graphicFrame>
    </p:spTree>
    <p:extLst>
      <p:ext uri="{BB962C8B-B14F-4D97-AF65-F5344CB8AC3E}">
        <p14:creationId xmlns:p14="http://schemas.microsoft.com/office/powerpoint/2010/main" val="27327636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0409B0A6-451C-41AC-BF97-44720C9016B2}"/>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E35DA954-E1CE-4D73-AA9C-38C718C38D86}"/>
              </a:ext>
            </a:extLst>
          </p:cNvPr>
          <p:cNvSpPr>
            <a:spLocks noGrp="1"/>
          </p:cNvSpPr>
          <p:nvPr>
            <p:ph type="sldNum" sz="quarter" idx="12"/>
          </p:nvPr>
        </p:nvSpPr>
        <p:spPr/>
        <p:txBody>
          <a:bodyPr/>
          <a:lstStyle/>
          <a:p>
            <a:fld id="{F2B3C656-15CD-496E-B9B7-729279219885}" type="slidenum">
              <a:rPr lang="cs-CZ" smtClean="0"/>
              <a:t>40</a:t>
            </a:fld>
            <a:endParaRPr lang="cs-CZ"/>
          </a:p>
        </p:txBody>
      </p:sp>
      <p:sp>
        <p:nvSpPr>
          <p:cNvPr id="6" name="Zástupný obsah 5">
            <a:extLst>
              <a:ext uri="{FF2B5EF4-FFF2-40B4-BE49-F238E27FC236}">
                <a16:creationId xmlns:a16="http://schemas.microsoft.com/office/drawing/2014/main" id="{1039F408-A8D3-46AC-9F4D-85F83E10A013}"/>
              </a:ext>
            </a:extLst>
          </p:cNvPr>
          <p:cNvSpPr>
            <a:spLocks noGrp="1"/>
          </p:cNvSpPr>
          <p:nvPr>
            <p:ph idx="1"/>
          </p:nvPr>
        </p:nvSpPr>
        <p:spPr/>
        <p:txBody>
          <a:bodyPr/>
          <a:lstStyle/>
          <a:p>
            <a:endParaRPr lang="cs-CZ"/>
          </a:p>
        </p:txBody>
      </p:sp>
      <p:sp>
        <p:nvSpPr>
          <p:cNvPr id="9" name="Nadpis 1">
            <a:extLst>
              <a:ext uri="{FF2B5EF4-FFF2-40B4-BE49-F238E27FC236}">
                <a16:creationId xmlns:a16="http://schemas.microsoft.com/office/drawing/2014/main" id="{20757CEC-FCF9-414A-A7EC-FF05B4BEBE3F}"/>
              </a:ext>
            </a:extLst>
          </p:cNvPr>
          <p:cNvSpPr>
            <a:spLocks noGrp="1"/>
          </p:cNvSpPr>
          <p:nvPr>
            <p:ph type="title"/>
          </p:nvPr>
        </p:nvSpPr>
        <p:spPr>
          <a:xfrm>
            <a:off x="461925" y="254493"/>
            <a:ext cx="8596668" cy="1320800"/>
          </a:xfrm>
        </p:spPr>
        <p:txBody>
          <a:bodyPr>
            <a:normAutofit fontScale="90000"/>
          </a:bodyPr>
          <a:lstStyle/>
          <a:p>
            <a:r>
              <a:rPr lang="cs-CZ" dirty="0"/>
              <a:t>OPŽP</a:t>
            </a:r>
            <a:br>
              <a:rPr lang="cs-CZ" dirty="0"/>
            </a:br>
            <a:br>
              <a:rPr lang="cs-CZ" dirty="0"/>
            </a:br>
            <a:endParaRPr lang="cs-CZ" dirty="0"/>
          </a:p>
        </p:txBody>
      </p:sp>
      <p:graphicFrame>
        <p:nvGraphicFramePr>
          <p:cNvPr id="7" name="Zástupný symbol pro obsah 3">
            <a:extLst>
              <a:ext uri="{FF2B5EF4-FFF2-40B4-BE49-F238E27FC236}">
                <a16:creationId xmlns:a16="http://schemas.microsoft.com/office/drawing/2014/main" id="{976E37A0-3E91-4C65-81AC-25F9B73B93AB}"/>
              </a:ext>
            </a:extLst>
          </p:cNvPr>
          <p:cNvGraphicFramePr>
            <a:graphicFrameLocks/>
          </p:cNvGraphicFramePr>
          <p:nvPr>
            <p:extLst>
              <p:ext uri="{D42A27DB-BD31-4B8C-83A1-F6EECF244321}">
                <p14:modId xmlns:p14="http://schemas.microsoft.com/office/powerpoint/2010/main" val="3259826576"/>
              </p:ext>
            </p:extLst>
          </p:nvPr>
        </p:nvGraphicFramePr>
        <p:xfrm>
          <a:off x="461925" y="1269541"/>
          <a:ext cx="10718160" cy="4583543"/>
        </p:xfrm>
        <a:graphic>
          <a:graphicData uri="http://schemas.openxmlformats.org/drawingml/2006/table">
            <a:tbl>
              <a:tblPr firstRow="1" bandRow="1">
                <a:tableStyleId>{16D9F66E-5EB9-4882-86FB-DCBF35E3C3E4}</a:tableStyleId>
              </a:tblPr>
              <a:tblGrid>
                <a:gridCol w="4067194">
                  <a:extLst>
                    <a:ext uri="{9D8B030D-6E8A-4147-A177-3AD203B41FA5}">
                      <a16:colId xmlns:a16="http://schemas.microsoft.com/office/drawing/2014/main" val="20000"/>
                    </a:ext>
                  </a:extLst>
                </a:gridCol>
                <a:gridCol w="6650966">
                  <a:extLst>
                    <a:ext uri="{9D8B030D-6E8A-4147-A177-3AD203B41FA5}">
                      <a16:colId xmlns:a16="http://schemas.microsoft.com/office/drawing/2014/main" val="20001"/>
                    </a:ext>
                  </a:extLst>
                </a:gridCol>
              </a:tblGrid>
              <a:tr h="370840">
                <a:tc>
                  <a:txBody>
                    <a:bodyPr/>
                    <a:lstStyle/>
                    <a:p>
                      <a:r>
                        <a:rPr lang="cs-CZ" dirty="0"/>
                        <a:t>Komunitní energetika</a:t>
                      </a:r>
                    </a:p>
                  </a:txBody>
                  <a:tcPr/>
                </a:tc>
                <a:tc>
                  <a:txBody>
                    <a:bodyPr/>
                    <a:lstStyle/>
                    <a:p>
                      <a:pPr marL="285750" indent="-285750">
                        <a:buFontTx/>
                        <a:buChar char="-"/>
                      </a:pPr>
                      <a:r>
                        <a:rPr lang="cs-CZ" b="0" dirty="0"/>
                        <a:t>OZE </a:t>
                      </a:r>
                      <a:br>
                        <a:rPr lang="cs-CZ" b="0" dirty="0"/>
                      </a:br>
                      <a:r>
                        <a:rPr lang="cs-CZ" sz="1400" b="0" dirty="0"/>
                        <a:t>(fotovolt.</a:t>
                      </a:r>
                      <a:r>
                        <a:rPr lang="cs-CZ" sz="1400" b="0" baseline="0" dirty="0"/>
                        <a:t> elektrárny, tepelná čerpadla, energie z biomasy, bioplyn. stanice)</a:t>
                      </a:r>
                    </a:p>
                    <a:p>
                      <a:pPr marL="0" indent="0">
                        <a:buFontTx/>
                        <a:buNone/>
                      </a:pPr>
                      <a:endParaRPr lang="cs-CZ" sz="1400" b="0" dirty="0"/>
                    </a:p>
                    <a:p>
                      <a:pPr marL="285750" indent="-285750">
                        <a:buFontTx/>
                        <a:buChar char="-"/>
                      </a:pPr>
                      <a:r>
                        <a:rPr lang="cs-CZ" b="0" dirty="0"/>
                        <a:t>Komunitní</a:t>
                      </a:r>
                      <a:r>
                        <a:rPr lang="cs-CZ" b="0" baseline="0" dirty="0"/>
                        <a:t> energetika </a:t>
                      </a:r>
                      <a:br>
                        <a:rPr lang="cs-CZ" b="0" baseline="0" dirty="0"/>
                      </a:br>
                      <a:r>
                        <a:rPr lang="cs-CZ" sz="1400" b="0" baseline="0" dirty="0"/>
                        <a:t>(vč. výroby teplé vody; využití odpadního tepla; podpora zavádění OZE; podpora podniků/veřejného sektoru/občanů + osvěta…)</a:t>
                      </a:r>
                    </a:p>
                    <a:p>
                      <a:pPr marL="0" indent="0">
                        <a:buFontTx/>
                        <a:buNone/>
                      </a:pPr>
                      <a:endParaRPr lang="cs-CZ" sz="1400" b="0" baseline="0" dirty="0"/>
                    </a:p>
                    <a:p>
                      <a:pPr marL="285750" indent="-285750">
                        <a:buFontTx/>
                        <a:buChar char="-"/>
                      </a:pPr>
                      <a:r>
                        <a:rPr lang="cs-CZ" sz="1800" b="1" baseline="0" dirty="0"/>
                        <a:t>Energetická náročnost </a:t>
                      </a:r>
                    </a:p>
                    <a:p>
                      <a:pPr marL="0" indent="0">
                        <a:buFontTx/>
                        <a:buNone/>
                      </a:pPr>
                      <a:r>
                        <a:rPr lang="cs-CZ" sz="1800" b="1" baseline="0" dirty="0"/>
                        <a:t>     </a:t>
                      </a:r>
                      <a:r>
                        <a:rPr lang="cs-CZ" sz="1400" b="0" kern="1200" baseline="0" dirty="0">
                          <a:solidFill>
                            <a:schemeClr val="dk1"/>
                          </a:solidFill>
                          <a:latin typeface="+mn-lt"/>
                          <a:ea typeface="+mn-ea"/>
                          <a:cs typeface="+mn-cs"/>
                        </a:rPr>
                        <a:t>(např. zateplování veřejných budov atd.)</a:t>
                      </a:r>
                    </a:p>
                    <a:p>
                      <a:endParaRPr lang="cs-CZ" b="0" dirty="0"/>
                    </a:p>
                  </a:txBody>
                  <a:tcPr/>
                </a:tc>
                <a:extLst>
                  <a:ext uri="{0D108BD9-81ED-4DB2-BD59-A6C34878D82A}">
                    <a16:rowId xmlns:a16="http://schemas.microsoft.com/office/drawing/2014/main" val="10000"/>
                  </a:ext>
                </a:extLst>
              </a:tr>
              <a:tr h="1009907">
                <a:tc>
                  <a:txBody>
                    <a:bodyPr/>
                    <a:lstStyle/>
                    <a:p>
                      <a:r>
                        <a:rPr lang="cs-CZ" b="1" dirty="0"/>
                        <a:t>Odpady</a:t>
                      </a:r>
                    </a:p>
                  </a:txBody>
                  <a:tcPr/>
                </a:tc>
                <a:tc>
                  <a:txBody>
                    <a:bodyPr/>
                    <a:lstStyle/>
                    <a:p>
                      <a:pPr marL="285750" indent="-285750">
                        <a:buFontTx/>
                        <a:buChar char="-"/>
                      </a:pPr>
                      <a:r>
                        <a:rPr lang="cs-CZ" dirty="0"/>
                        <a:t>Snížení</a:t>
                      </a:r>
                      <a:r>
                        <a:rPr lang="cs-CZ" baseline="0" dirty="0"/>
                        <a:t> produkce odpadu</a:t>
                      </a:r>
                    </a:p>
                    <a:p>
                      <a:pPr marL="0" indent="0">
                        <a:buFontTx/>
                        <a:buNone/>
                      </a:pPr>
                      <a:endParaRPr lang="cs-CZ" baseline="0" dirty="0"/>
                    </a:p>
                    <a:p>
                      <a:pPr marL="285750" indent="-285750">
                        <a:buFontTx/>
                        <a:buChar char="-"/>
                      </a:pPr>
                      <a:r>
                        <a:rPr lang="cs-CZ" baseline="0" dirty="0"/>
                        <a:t>Třídění </a:t>
                      </a:r>
                    </a:p>
                    <a:p>
                      <a:pPr marL="0" indent="0">
                        <a:buFontTx/>
                        <a:buNone/>
                      </a:pPr>
                      <a:r>
                        <a:rPr lang="cs-CZ" sz="1400" baseline="0" dirty="0"/>
                        <a:t>     </a:t>
                      </a:r>
                      <a:r>
                        <a:rPr lang="cs-CZ" sz="1400" dirty="0"/>
                        <a:t>(zařízení</a:t>
                      </a:r>
                      <a:r>
                        <a:rPr lang="cs-CZ" sz="1400" baseline="0" dirty="0"/>
                        <a:t> na zpracování/kompostéry/re-use centra/sběrné dvory atd.)</a:t>
                      </a:r>
                    </a:p>
                    <a:p>
                      <a:pPr marL="0" indent="0">
                        <a:buFontTx/>
                        <a:buNone/>
                      </a:pPr>
                      <a:endParaRPr lang="cs-CZ" sz="1400" dirty="0"/>
                    </a:p>
                  </a:txBody>
                  <a:tcPr/>
                </a:tc>
                <a:extLst>
                  <a:ext uri="{0D108BD9-81ED-4DB2-BD59-A6C34878D82A}">
                    <a16:rowId xmlns:a16="http://schemas.microsoft.com/office/drawing/2014/main" val="10001"/>
                  </a:ext>
                </a:extLst>
              </a:tr>
              <a:tr h="712583">
                <a:tc>
                  <a:txBody>
                    <a:bodyPr/>
                    <a:lstStyle/>
                    <a:p>
                      <a:r>
                        <a:rPr lang="cs-CZ" b="1" dirty="0"/>
                        <a:t>Osvěta ŽP</a:t>
                      </a:r>
                    </a:p>
                  </a:txBody>
                  <a:tcPr/>
                </a:tc>
                <a:tc>
                  <a:txBody>
                    <a:bodyPr/>
                    <a:lstStyle/>
                    <a:p>
                      <a:pPr marL="285750" indent="-285750">
                        <a:buFontTx/>
                        <a:buChar char="-"/>
                      </a:pPr>
                      <a:r>
                        <a:rPr lang="cs-CZ" dirty="0"/>
                        <a:t>Zvýšení</a:t>
                      </a:r>
                      <a:r>
                        <a:rPr lang="cs-CZ" baseline="0" dirty="0"/>
                        <a:t> povědomí o ŽP</a:t>
                      </a:r>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36124305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0409B0A6-451C-41AC-BF97-44720C9016B2}"/>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E35DA954-E1CE-4D73-AA9C-38C718C38D86}"/>
              </a:ext>
            </a:extLst>
          </p:cNvPr>
          <p:cNvSpPr>
            <a:spLocks noGrp="1"/>
          </p:cNvSpPr>
          <p:nvPr>
            <p:ph type="sldNum" sz="quarter" idx="12"/>
          </p:nvPr>
        </p:nvSpPr>
        <p:spPr/>
        <p:txBody>
          <a:bodyPr/>
          <a:lstStyle/>
          <a:p>
            <a:fld id="{F2B3C656-15CD-496E-B9B7-729279219885}" type="slidenum">
              <a:rPr lang="cs-CZ" smtClean="0"/>
              <a:t>41</a:t>
            </a:fld>
            <a:endParaRPr lang="cs-CZ"/>
          </a:p>
        </p:txBody>
      </p:sp>
      <p:sp>
        <p:nvSpPr>
          <p:cNvPr id="6" name="Zástupný obsah 5">
            <a:extLst>
              <a:ext uri="{FF2B5EF4-FFF2-40B4-BE49-F238E27FC236}">
                <a16:creationId xmlns:a16="http://schemas.microsoft.com/office/drawing/2014/main" id="{1039F408-A8D3-46AC-9F4D-85F83E10A013}"/>
              </a:ext>
            </a:extLst>
          </p:cNvPr>
          <p:cNvSpPr>
            <a:spLocks noGrp="1"/>
          </p:cNvSpPr>
          <p:nvPr>
            <p:ph idx="1"/>
          </p:nvPr>
        </p:nvSpPr>
        <p:spPr/>
        <p:txBody>
          <a:bodyPr/>
          <a:lstStyle/>
          <a:p>
            <a:endParaRPr lang="cs-CZ"/>
          </a:p>
        </p:txBody>
      </p:sp>
      <p:sp>
        <p:nvSpPr>
          <p:cNvPr id="9" name="Nadpis 1">
            <a:extLst>
              <a:ext uri="{FF2B5EF4-FFF2-40B4-BE49-F238E27FC236}">
                <a16:creationId xmlns:a16="http://schemas.microsoft.com/office/drawing/2014/main" id="{20757CEC-FCF9-414A-A7EC-FF05B4BEBE3F}"/>
              </a:ext>
            </a:extLst>
          </p:cNvPr>
          <p:cNvSpPr>
            <a:spLocks noGrp="1"/>
          </p:cNvSpPr>
          <p:nvPr>
            <p:ph type="title"/>
          </p:nvPr>
        </p:nvSpPr>
        <p:spPr>
          <a:xfrm>
            <a:off x="461925" y="254493"/>
            <a:ext cx="8596668" cy="1320800"/>
          </a:xfrm>
        </p:spPr>
        <p:txBody>
          <a:bodyPr>
            <a:normAutofit fontScale="90000"/>
          </a:bodyPr>
          <a:lstStyle/>
          <a:p>
            <a:r>
              <a:rPr lang="cs-CZ" dirty="0"/>
              <a:t>OP TAK - Podnikatelé</a:t>
            </a:r>
            <a:br>
              <a:rPr lang="cs-CZ" dirty="0"/>
            </a:br>
            <a:br>
              <a:rPr lang="cs-CZ" dirty="0"/>
            </a:br>
            <a:endParaRPr lang="cs-CZ" dirty="0"/>
          </a:p>
        </p:txBody>
      </p:sp>
      <p:graphicFrame>
        <p:nvGraphicFramePr>
          <p:cNvPr id="7" name="Zástupný symbol pro obsah 3">
            <a:extLst>
              <a:ext uri="{FF2B5EF4-FFF2-40B4-BE49-F238E27FC236}">
                <a16:creationId xmlns:a16="http://schemas.microsoft.com/office/drawing/2014/main" id="{16CAD7E0-C677-4FEF-9A07-4BE09394D029}"/>
              </a:ext>
            </a:extLst>
          </p:cNvPr>
          <p:cNvGraphicFramePr>
            <a:graphicFrameLocks/>
          </p:cNvGraphicFramePr>
          <p:nvPr>
            <p:extLst>
              <p:ext uri="{D42A27DB-BD31-4B8C-83A1-F6EECF244321}">
                <p14:modId xmlns:p14="http://schemas.microsoft.com/office/powerpoint/2010/main" val="4126527216"/>
              </p:ext>
            </p:extLst>
          </p:nvPr>
        </p:nvGraphicFramePr>
        <p:xfrm>
          <a:off x="260230" y="1032232"/>
          <a:ext cx="11671540" cy="5374255"/>
        </p:xfrm>
        <a:graphic>
          <a:graphicData uri="http://schemas.openxmlformats.org/drawingml/2006/table">
            <a:tbl>
              <a:tblPr firstRow="1" bandRow="1">
                <a:tableStyleId>{16D9F66E-5EB9-4882-86FB-DCBF35E3C3E4}</a:tableStyleId>
              </a:tblPr>
              <a:tblGrid>
                <a:gridCol w="4279354">
                  <a:extLst>
                    <a:ext uri="{9D8B030D-6E8A-4147-A177-3AD203B41FA5}">
                      <a16:colId xmlns:a16="http://schemas.microsoft.com/office/drawing/2014/main" val="20000"/>
                    </a:ext>
                  </a:extLst>
                </a:gridCol>
                <a:gridCol w="7392186">
                  <a:extLst>
                    <a:ext uri="{9D8B030D-6E8A-4147-A177-3AD203B41FA5}">
                      <a16:colId xmlns:a16="http://schemas.microsoft.com/office/drawing/2014/main" val="20001"/>
                    </a:ext>
                  </a:extLst>
                </a:gridCol>
              </a:tblGrid>
              <a:tr h="1146865">
                <a:tc>
                  <a:txBody>
                    <a:bodyPr/>
                    <a:lstStyle/>
                    <a:p>
                      <a:r>
                        <a:rPr lang="cs-CZ" dirty="0"/>
                        <a:t>Technologické </a:t>
                      </a:r>
                      <a:br>
                        <a:rPr lang="cs-CZ" dirty="0"/>
                      </a:br>
                      <a:r>
                        <a:rPr lang="cs-CZ" dirty="0"/>
                        <a:t>inovace podniků</a:t>
                      </a:r>
                    </a:p>
                  </a:txBody>
                  <a:tcPr/>
                </a:tc>
                <a:tc>
                  <a:txBody>
                    <a:bodyPr/>
                    <a:lstStyle/>
                    <a:p>
                      <a:pPr marL="285750" indent="-285750">
                        <a:buFontTx/>
                        <a:buChar char="-"/>
                      </a:pPr>
                      <a:r>
                        <a:rPr lang="cs-CZ" sz="1600" b="0" dirty="0"/>
                        <a:t>Automatizace/robotizace</a:t>
                      </a:r>
                    </a:p>
                    <a:p>
                      <a:pPr marL="285750" indent="-285750">
                        <a:buFontTx/>
                        <a:buChar char="-"/>
                      </a:pPr>
                      <a:r>
                        <a:rPr lang="cs-CZ" sz="1600" b="0" dirty="0"/>
                        <a:t>Stroje a technologie pro výrobu a služby</a:t>
                      </a:r>
                    </a:p>
                    <a:p>
                      <a:pPr marL="285750" indent="-285750">
                        <a:buFontTx/>
                        <a:buChar char="-"/>
                      </a:pPr>
                      <a:r>
                        <a:rPr lang="cs-CZ" sz="1600" b="0" dirty="0"/>
                        <a:t>Technologické</a:t>
                      </a:r>
                      <a:r>
                        <a:rPr lang="cs-CZ" sz="1600" b="0" baseline="0" dirty="0"/>
                        <a:t> inovace</a:t>
                      </a:r>
                      <a:endParaRPr lang="cs-CZ" sz="2000" b="0" dirty="0"/>
                    </a:p>
                    <a:p>
                      <a:endParaRPr lang="cs-CZ" sz="2000" b="0" dirty="0"/>
                    </a:p>
                  </a:txBody>
                  <a:tcPr/>
                </a:tc>
                <a:extLst>
                  <a:ext uri="{0D108BD9-81ED-4DB2-BD59-A6C34878D82A}">
                    <a16:rowId xmlns:a16="http://schemas.microsoft.com/office/drawing/2014/main" val="10000"/>
                  </a:ext>
                </a:extLst>
              </a:tr>
              <a:tr h="836902">
                <a:tc>
                  <a:txBody>
                    <a:bodyPr/>
                    <a:lstStyle/>
                    <a:p>
                      <a:r>
                        <a:rPr lang="cs-CZ" b="1" dirty="0"/>
                        <a:t>Energetické</a:t>
                      </a:r>
                      <a:r>
                        <a:rPr lang="cs-CZ" b="1" baseline="0" dirty="0"/>
                        <a:t> úspory - OZE</a:t>
                      </a:r>
                      <a:endParaRPr lang="cs-CZ" b="1" dirty="0"/>
                    </a:p>
                  </a:txBody>
                  <a:tcPr/>
                </a:tc>
                <a:tc>
                  <a:txBody>
                    <a:bodyPr/>
                    <a:lstStyle/>
                    <a:p>
                      <a:pPr marL="285750" indent="-285750">
                        <a:buFontTx/>
                        <a:buChar char="-"/>
                      </a:pPr>
                      <a:r>
                        <a:rPr lang="cs-CZ" sz="1600" dirty="0"/>
                        <a:t>OZE ve firmách</a:t>
                      </a:r>
                      <a:r>
                        <a:rPr lang="cs-CZ" sz="1600" baseline="0" dirty="0"/>
                        <a:t> (např. ekologické vytápění; úspora; FVE…)</a:t>
                      </a:r>
                    </a:p>
                    <a:p>
                      <a:pPr marL="285750" indent="-285750">
                        <a:buFontTx/>
                        <a:buChar char="-"/>
                      </a:pPr>
                      <a:r>
                        <a:rPr lang="cs-CZ" sz="1600" baseline="0" dirty="0"/>
                        <a:t>Komunitní energetika (podpora zapojení podniků do KE)</a:t>
                      </a:r>
                    </a:p>
                  </a:txBody>
                  <a:tcPr/>
                </a:tc>
                <a:extLst>
                  <a:ext uri="{0D108BD9-81ED-4DB2-BD59-A6C34878D82A}">
                    <a16:rowId xmlns:a16="http://schemas.microsoft.com/office/drawing/2014/main" val="10001"/>
                  </a:ext>
                </a:extLst>
              </a:tr>
              <a:tr h="654886">
                <a:tc>
                  <a:txBody>
                    <a:bodyPr/>
                    <a:lstStyle/>
                    <a:p>
                      <a:r>
                        <a:rPr lang="cs-CZ" b="1" dirty="0"/>
                        <a:t>Technologické inovace procesů</a:t>
                      </a:r>
                    </a:p>
                  </a:txBody>
                  <a:tcPr/>
                </a:tc>
                <a:tc>
                  <a:txBody>
                    <a:bodyPr/>
                    <a:lstStyle/>
                    <a:p>
                      <a:pPr marL="285750" indent="-285750">
                        <a:buFontTx/>
                        <a:buChar char="-"/>
                      </a:pPr>
                      <a:r>
                        <a:rPr lang="cs-CZ" sz="1600" dirty="0"/>
                        <a:t>Automatizace/robotizace</a:t>
                      </a:r>
                      <a:r>
                        <a:rPr lang="cs-CZ" sz="1600" baseline="0" dirty="0"/>
                        <a:t> podnikatelských procesů (nejen výrobních)</a:t>
                      </a:r>
                    </a:p>
                    <a:p>
                      <a:pPr marL="0" indent="0">
                        <a:buFontTx/>
                        <a:buNone/>
                      </a:pPr>
                      <a:endParaRPr lang="cs-CZ" sz="2000" dirty="0"/>
                    </a:p>
                  </a:txBody>
                  <a:tcPr/>
                </a:tc>
                <a:extLst>
                  <a:ext uri="{0D108BD9-81ED-4DB2-BD59-A6C34878D82A}">
                    <a16:rowId xmlns:a16="http://schemas.microsoft.com/office/drawing/2014/main" val="10002"/>
                  </a:ext>
                </a:extLst>
              </a:tr>
              <a:tr h="588931">
                <a:tc>
                  <a:txBody>
                    <a:bodyPr/>
                    <a:lstStyle/>
                    <a:p>
                      <a:r>
                        <a:rPr lang="cs-CZ" b="1" dirty="0"/>
                        <a:t>SW</a:t>
                      </a:r>
                      <a:r>
                        <a:rPr lang="cs-CZ" b="1" baseline="0" dirty="0"/>
                        <a:t> a IT inovace</a:t>
                      </a:r>
                      <a:endParaRPr lang="cs-CZ" b="1" dirty="0"/>
                    </a:p>
                  </a:txBody>
                  <a:tcPr/>
                </a:tc>
                <a:tc>
                  <a:txBody>
                    <a:bodyPr/>
                    <a:lstStyle/>
                    <a:p>
                      <a:pPr marL="285750" indent="-285750">
                        <a:buFontTx/>
                        <a:buChar char="-"/>
                      </a:pPr>
                      <a:r>
                        <a:rPr lang="cs-CZ" sz="1600" dirty="0"/>
                        <a:t>např. e-shopy;</a:t>
                      </a:r>
                      <a:r>
                        <a:rPr lang="cs-CZ" sz="1600" baseline="0" dirty="0"/>
                        <a:t> SW bezpečnosti/řízení atd.</a:t>
                      </a:r>
                    </a:p>
                    <a:p>
                      <a:pPr marL="0" indent="0">
                        <a:buFontTx/>
                        <a:buNone/>
                      </a:pPr>
                      <a:endParaRPr lang="cs-CZ" sz="1600" dirty="0"/>
                    </a:p>
                  </a:txBody>
                  <a:tcPr/>
                </a:tc>
                <a:extLst>
                  <a:ext uri="{0D108BD9-81ED-4DB2-BD59-A6C34878D82A}">
                    <a16:rowId xmlns:a16="http://schemas.microsoft.com/office/drawing/2014/main" val="10003"/>
                  </a:ext>
                </a:extLst>
              </a:tr>
              <a:tr h="836902">
                <a:tc>
                  <a:txBody>
                    <a:bodyPr/>
                    <a:lstStyle/>
                    <a:p>
                      <a:r>
                        <a:rPr lang="cs-CZ" b="1" dirty="0"/>
                        <a:t>Čistá doprava</a:t>
                      </a:r>
                    </a:p>
                  </a:txBody>
                  <a:tcPr/>
                </a:tc>
                <a:tc>
                  <a:txBody>
                    <a:bodyPr/>
                    <a:lstStyle/>
                    <a:p>
                      <a:pPr marL="285750" indent="-285750">
                        <a:buFontTx/>
                        <a:buChar char="-"/>
                      </a:pPr>
                      <a:r>
                        <a:rPr lang="cs-CZ" sz="1600" dirty="0"/>
                        <a:t>Elektromobilita</a:t>
                      </a:r>
                      <a:r>
                        <a:rPr lang="cs-CZ" sz="1600" baseline="0" dirty="0"/>
                        <a:t>/hybridní auta</a:t>
                      </a:r>
                    </a:p>
                    <a:p>
                      <a:pPr marL="285750" indent="-285750">
                        <a:buFontTx/>
                        <a:buChar char="-"/>
                      </a:pPr>
                      <a:r>
                        <a:rPr lang="cs-CZ" sz="1600" baseline="0" dirty="0"/>
                        <a:t>Sdílení aut </a:t>
                      </a:r>
                    </a:p>
                    <a:p>
                      <a:pPr marL="0" indent="0">
                        <a:buFontTx/>
                        <a:buNone/>
                      </a:pPr>
                      <a:endParaRPr lang="cs-CZ" sz="1600" dirty="0"/>
                    </a:p>
                  </a:txBody>
                  <a:tcPr/>
                </a:tc>
                <a:extLst>
                  <a:ext uri="{0D108BD9-81ED-4DB2-BD59-A6C34878D82A}">
                    <a16:rowId xmlns:a16="http://schemas.microsoft.com/office/drawing/2014/main" val="10004"/>
                  </a:ext>
                </a:extLst>
              </a:tr>
              <a:tr h="723820">
                <a:tc>
                  <a:txBody>
                    <a:bodyPr/>
                    <a:lstStyle/>
                    <a:p>
                      <a:r>
                        <a:rPr lang="cs-CZ" b="1" dirty="0"/>
                        <a:t>Spolupráce/využití moderních technologií</a:t>
                      </a:r>
                    </a:p>
                  </a:txBody>
                  <a:tcPr/>
                </a:tc>
                <a:tc>
                  <a:txBody>
                    <a:bodyPr/>
                    <a:lstStyle/>
                    <a:p>
                      <a:pPr marL="285750" indent="-285750">
                        <a:buFontTx/>
                        <a:buChar char="-"/>
                      </a:pPr>
                      <a:r>
                        <a:rPr lang="cs-CZ" sz="1600" dirty="0"/>
                        <a:t>např. spolupráce se</a:t>
                      </a:r>
                      <a:r>
                        <a:rPr lang="cs-CZ" sz="1600" baseline="0" dirty="0"/>
                        <a:t> školami/veřejný + soukromý sektor atd.</a:t>
                      </a:r>
                    </a:p>
                    <a:p>
                      <a:pPr marL="0" indent="0">
                        <a:buFontTx/>
                        <a:buNone/>
                      </a:pPr>
                      <a:endParaRPr lang="cs-CZ" sz="1600" dirty="0"/>
                    </a:p>
                  </a:txBody>
                  <a:tcPr/>
                </a:tc>
                <a:extLst>
                  <a:ext uri="{0D108BD9-81ED-4DB2-BD59-A6C34878D82A}">
                    <a16:rowId xmlns:a16="http://schemas.microsoft.com/office/drawing/2014/main" val="10005"/>
                  </a:ext>
                </a:extLst>
              </a:tr>
              <a:tr h="585949">
                <a:tc>
                  <a:txBody>
                    <a:bodyPr/>
                    <a:lstStyle/>
                    <a:p>
                      <a:r>
                        <a:rPr lang="cs-CZ" b="1" dirty="0"/>
                        <a:t>Jiné ???</a:t>
                      </a:r>
                    </a:p>
                  </a:txBody>
                  <a:tcPr/>
                </a:tc>
                <a:tc>
                  <a:txBody>
                    <a:bodyPr/>
                    <a:lstStyle/>
                    <a:p>
                      <a:endParaRPr lang="cs-CZ" sz="1400" dirty="0"/>
                    </a:p>
                    <a:p>
                      <a:endParaRPr lang="cs-CZ" sz="1400" dirty="0"/>
                    </a:p>
                  </a:txBody>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4953190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zápatí 3">
            <a:extLst>
              <a:ext uri="{FF2B5EF4-FFF2-40B4-BE49-F238E27FC236}">
                <a16:creationId xmlns:a16="http://schemas.microsoft.com/office/drawing/2014/main" id="{0409B0A6-451C-41AC-BF97-44720C9016B2}"/>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E35DA954-E1CE-4D73-AA9C-38C718C38D86}"/>
              </a:ext>
            </a:extLst>
          </p:cNvPr>
          <p:cNvSpPr>
            <a:spLocks noGrp="1"/>
          </p:cNvSpPr>
          <p:nvPr>
            <p:ph type="sldNum" sz="quarter" idx="12"/>
          </p:nvPr>
        </p:nvSpPr>
        <p:spPr/>
        <p:txBody>
          <a:bodyPr/>
          <a:lstStyle/>
          <a:p>
            <a:fld id="{F2B3C656-15CD-496E-B9B7-729279219885}" type="slidenum">
              <a:rPr lang="cs-CZ" smtClean="0"/>
              <a:t>42</a:t>
            </a:fld>
            <a:endParaRPr lang="cs-CZ"/>
          </a:p>
        </p:txBody>
      </p:sp>
      <p:sp>
        <p:nvSpPr>
          <p:cNvPr id="6" name="Zástupný obsah 5">
            <a:extLst>
              <a:ext uri="{FF2B5EF4-FFF2-40B4-BE49-F238E27FC236}">
                <a16:creationId xmlns:a16="http://schemas.microsoft.com/office/drawing/2014/main" id="{1039F408-A8D3-46AC-9F4D-85F83E10A013}"/>
              </a:ext>
            </a:extLst>
          </p:cNvPr>
          <p:cNvSpPr>
            <a:spLocks noGrp="1"/>
          </p:cNvSpPr>
          <p:nvPr>
            <p:ph idx="1"/>
          </p:nvPr>
        </p:nvSpPr>
        <p:spPr/>
        <p:txBody>
          <a:bodyPr/>
          <a:lstStyle/>
          <a:p>
            <a:endParaRPr lang="cs-CZ" dirty="0"/>
          </a:p>
        </p:txBody>
      </p:sp>
      <p:sp>
        <p:nvSpPr>
          <p:cNvPr id="9" name="Nadpis 1">
            <a:extLst>
              <a:ext uri="{FF2B5EF4-FFF2-40B4-BE49-F238E27FC236}">
                <a16:creationId xmlns:a16="http://schemas.microsoft.com/office/drawing/2014/main" id="{20757CEC-FCF9-414A-A7EC-FF05B4BEBE3F}"/>
              </a:ext>
            </a:extLst>
          </p:cNvPr>
          <p:cNvSpPr>
            <a:spLocks noGrp="1"/>
          </p:cNvSpPr>
          <p:nvPr>
            <p:ph type="title"/>
          </p:nvPr>
        </p:nvSpPr>
        <p:spPr>
          <a:xfrm>
            <a:off x="461925" y="254493"/>
            <a:ext cx="8596668" cy="1320800"/>
          </a:xfrm>
        </p:spPr>
        <p:txBody>
          <a:bodyPr>
            <a:normAutofit fontScale="90000"/>
          </a:bodyPr>
          <a:lstStyle/>
          <a:p>
            <a:r>
              <a:rPr lang="cs-CZ" dirty="0"/>
              <a:t>OP JAK</a:t>
            </a:r>
            <a:br>
              <a:rPr lang="cs-CZ" dirty="0"/>
            </a:br>
            <a:br>
              <a:rPr lang="cs-CZ" dirty="0"/>
            </a:br>
            <a:endParaRPr lang="cs-CZ" dirty="0"/>
          </a:p>
        </p:txBody>
      </p:sp>
      <p:graphicFrame>
        <p:nvGraphicFramePr>
          <p:cNvPr id="7" name="Zástupný symbol pro obsah 3">
            <a:extLst>
              <a:ext uri="{FF2B5EF4-FFF2-40B4-BE49-F238E27FC236}">
                <a16:creationId xmlns:a16="http://schemas.microsoft.com/office/drawing/2014/main" id="{2173EC56-B763-4A4F-9141-C4F7CE36D32F}"/>
              </a:ext>
            </a:extLst>
          </p:cNvPr>
          <p:cNvGraphicFramePr>
            <a:graphicFrameLocks/>
          </p:cNvGraphicFramePr>
          <p:nvPr>
            <p:extLst>
              <p:ext uri="{D42A27DB-BD31-4B8C-83A1-F6EECF244321}">
                <p14:modId xmlns:p14="http://schemas.microsoft.com/office/powerpoint/2010/main" val="3263179378"/>
              </p:ext>
            </p:extLst>
          </p:nvPr>
        </p:nvGraphicFramePr>
        <p:xfrm>
          <a:off x="529680" y="1402554"/>
          <a:ext cx="10718160" cy="3161908"/>
        </p:xfrm>
        <a:graphic>
          <a:graphicData uri="http://schemas.openxmlformats.org/drawingml/2006/table">
            <a:tbl>
              <a:tblPr firstRow="1" bandRow="1">
                <a:tableStyleId>{16D9F66E-5EB9-4882-86FB-DCBF35E3C3E4}</a:tableStyleId>
              </a:tblPr>
              <a:tblGrid>
                <a:gridCol w="4067194">
                  <a:extLst>
                    <a:ext uri="{9D8B030D-6E8A-4147-A177-3AD203B41FA5}">
                      <a16:colId xmlns:a16="http://schemas.microsoft.com/office/drawing/2014/main" val="20000"/>
                    </a:ext>
                  </a:extLst>
                </a:gridCol>
                <a:gridCol w="6650966">
                  <a:extLst>
                    <a:ext uri="{9D8B030D-6E8A-4147-A177-3AD203B41FA5}">
                      <a16:colId xmlns:a16="http://schemas.microsoft.com/office/drawing/2014/main" val="20001"/>
                    </a:ext>
                  </a:extLst>
                </a:gridCol>
              </a:tblGrid>
              <a:tr h="3161908">
                <a:tc>
                  <a:txBody>
                    <a:bodyPr/>
                    <a:lstStyle/>
                    <a:p>
                      <a:endParaRPr lang="cs-CZ" sz="2400" b="1" dirty="0">
                        <a:solidFill>
                          <a:schemeClr val="tx1"/>
                        </a:solidFill>
                      </a:endParaRPr>
                    </a:p>
                    <a:p>
                      <a:endParaRPr lang="cs-CZ" sz="2400" b="1" dirty="0">
                        <a:solidFill>
                          <a:schemeClr val="tx1"/>
                        </a:solidFill>
                      </a:endParaRPr>
                    </a:p>
                    <a:p>
                      <a:endParaRPr lang="cs-CZ" sz="2400" b="1" dirty="0">
                        <a:solidFill>
                          <a:schemeClr val="tx1"/>
                        </a:solidFill>
                      </a:endParaRPr>
                    </a:p>
                    <a:p>
                      <a:r>
                        <a:rPr lang="cs-CZ" sz="2400" b="1" dirty="0">
                          <a:solidFill>
                            <a:schemeClr val="tx1"/>
                          </a:solidFill>
                        </a:rPr>
                        <a:t>               MAP III</a:t>
                      </a:r>
                    </a:p>
                  </a:txBody>
                  <a:tcPr/>
                </a:tc>
                <a:tc>
                  <a:txBody>
                    <a:bodyPr/>
                    <a:lstStyle/>
                    <a:p>
                      <a:pPr marL="0" indent="0" algn="l">
                        <a:buFontTx/>
                        <a:buNone/>
                      </a:pPr>
                      <a:endParaRPr lang="cs-CZ" b="0" dirty="0">
                        <a:solidFill>
                          <a:schemeClr val="tx1"/>
                        </a:solidFill>
                      </a:endParaRPr>
                    </a:p>
                    <a:p>
                      <a:pPr marL="0" indent="0" algn="ctr">
                        <a:buFontTx/>
                        <a:buNone/>
                      </a:pPr>
                      <a:endParaRPr lang="cs-CZ" sz="2400" b="0" dirty="0">
                        <a:solidFill>
                          <a:schemeClr val="tx1"/>
                        </a:solidFill>
                      </a:endParaRPr>
                    </a:p>
                    <a:p>
                      <a:pPr marL="0" indent="0" algn="ctr">
                        <a:buFontTx/>
                        <a:buNone/>
                      </a:pPr>
                      <a:endParaRPr lang="cs-CZ" sz="2400" b="0" dirty="0">
                        <a:solidFill>
                          <a:schemeClr val="tx1"/>
                        </a:solidFill>
                      </a:endParaRPr>
                    </a:p>
                    <a:p>
                      <a:pPr marL="0" indent="0" algn="ctr">
                        <a:buFontTx/>
                        <a:buNone/>
                      </a:pPr>
                      <a:r>
                        <a:rPr lang="cs-CZ" sz="2400" b="0" dirty="0">
                          <a:solidFill>
                            <a:schemeClr val="tx1"/>
                          </a:solidFill>
                        </a:rPr>
                        <a:t>Místní</a:t>
                      </a:r>
                      <a:r>
                        <a:rPr lang="cs-CZ" sz="2400" b="0" baseline="0" dirty="0">
                          <a:solidFill>
                            <a:schemeClr val="tx1"/>
                          </a:solidFill>
                        </a:rPr>
                        <a:t> akční plán v rozvoji vzdělávání </a:t>
                      </a:r>
                      <a:br>
                        <a:rPr lang="cs-CZ" sz="2400" b="0" baseline="0" dirty="0">
                          <a:solidFill>
                            <a:schemeClr val="tx1"/>
                          </a:solidFill>
                        </a:rPr>
                      </a:br>
                      <a:r>
                        <a:rPr lang="cs-CZ" sz="2400" b="0" baseline="0" dirty="0">
                          <a:solidFill>
                            <a:schemeClr val="tx1"/>
                          </a:solidFill>
                        </a:rPr>
                        <a:t>na území ORP Kuřim a ORP Rosice</a:t>
                      </a:r>
                      <a:endParaRPr lang="cs-CZ" sz="2400" b="0" dirty="0">
                        <a:solidFill>
                          <a:schemeClr val="tx1"/>
                        </a:solidFill>
                      </a:endParaRPr>
                    </a:p>
                  </a:txBody>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225096628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4D6A7D5-608B-471E-98A8-625B23ED04BE}"/>
              </a:ext>
            </a:extLst>
          </p:cNvPr>
          <p:cNvSpPr>
            <a:spLocks noGrp="1"/>
          </p:cNvSpPr>
          <p:nvPr>
            <p:ph type="title"/>
          </p:nvPr>
        </p:nvSpPr>
        <p:spPr>
          <a:xfrm>
            <a:off x="677334" y="609600"/>
            <a:ext cx="8596668" cy="879231"/>
          </a:xfrm>
        </p:spPr>
        <p:txBody>
          <a:bodyPr/>
          <a:lstStyle/>
          <a:p>
            <a:r>
              <a:rPr lang="cs-CZ" dirty="0"/>
              <a:t>Jaké další potřeby v území vidíte?</a:t>
            </a:r>
          </a:p>
        </p:txBody>
      </p:sp>
      <p:sp>
        <p:nvSpPr>
          <p:cNvPr id="3" name="Zástupný obsah 2">
            <a:extLst>
              <a:ext uri="{FF2B5EF4-FFF2-40B4-BE49-F238E27FC236}">
                <a16:creationId xmlns:a16="http://schemas.microsoft.com/office/drawing/2014/main" id="{8734C33D-1891-442B-BB5B-35DCBCBBE06A}"/>
              </a:ext>
            </a:extLst>
          </p:cNvPr>
          <p:cNvSpPr>
            <a:spLocks noGrp="1"/>
          </p:cNvSpPr>
          <p:nvPr>
            <p:ph idx="1"/>
          </p:nvPr>
        </p:nvSpPr>
        <p:spPr>
          <a:xfrm>
            <a:off x="677333" y="1793632"/>
            <a:ext cx="8454943" cy="3739660"/>
          </a:xfrm>
        </p:spPr>
        <p:txBody>
          <a:bodyPr>
            <a:normAutofit fontScale="92500" lnSpcReduction="10000"/>
          </a:bodyPr>
          <a:lstStyle/>
          <a:p>
            <a:pPr marL="457200" lvl="1" indent="0">
              <a:buNone/>
            </a:pPr>
            <a:endParaRPr lang="cs-CZ" b="1" dirty="0"/>
          </a:p>
          <a:p>
            <a:pPr marL="457200" lvl="1" indent="0">
              <a:buNone/>
            </a:pPr>
            <a:r>
              <a:rPr lang="cs-CZ" b="1" dirty="0"/>
              <a:t>Jaký by měl ideálně být náš region v roce 2027?</a:t>
            </a:r>
          </a:p>
          <a:p>
            <a:pPr marL="457200" lvl="1" indent="0">
              <a:buNone/>
            </a:pPr>
            <a:endParaRPr lang="cs-CZ" b="1" dirty="0"/>
          </a:p>
          <a:p>
            <a:pPr marL="457200" lvl="1" indent="0">
              <a:buNone/>
            </a:pPr>
            <a:r>
              <a:rPr lang="cs-CZ" b="1" dirty="0"/>
              <a:t>Jakou vizi bychom měli mít do roku 2027?</a:t>
            </a:r>
          </a:p>
          <a:p>
            <a:pPr marL="457200" lvl="1" indent="0">
              <a:buNone/>
            </a:pPr>
            <a:endParaRPr lang="cs-CZ" b="1" dirty="0"/>
          </a:p>
          <a:p>
            <a:pPr marL="457200" lvl="1" indent="0">
              <a:buNone/>
            </a:pPr>
            <a:r>
              <a:rPr lang="cs-CZ" b="1" dirty="0"/>
              <a:t>Současná vize:</a:t>
            </a:r>
          </a:p>
          <a:p>
            <a:pPr marL="457200" lvl="1" indent="0">
              <a:buNone/>
            </a:pPr>
            <a:r>
              <a:rPr lang="cs-CZ" sz="1800" kern="50" dirty="0">
                <a:solidFill>
                  <a:srgbClr val="00000A"/>
                </a:solidFill>
                <a:effectLst/>
                <a:latin typeface="Calibri" panose="020F0502020204030204" pitchFamily="34" charset="0"/>
                <a:ea typeface="Calibri" panose="020F0502020204030204" pitchFamily="34" charset="0"/>
              </a:rPr>
              <a:t>Stabilizovaný region, který svým obyvatelům zajistí kvalitní životní podmínky a sociální i hospodářský rozvoj na takové úrovni, aby nedošlo k proměně území v pouhou satelitní noclehárnu.</a:t>
            </a:r>
          </a:p>
          <a:p>
            <a:pPr marL="457200" lvl="1" indent="0">
              <a:buNone/>
            </a:pPr>
            <a:endParaRPr lang="cs-CZ" b="1" dirty="0"/>
          </a:p>
          <a:p>
            <a:pPr marL="0" indent="0">
              <a:buNone/>
            </a:pPr>
            <a:r>
              <a:rPr lang="cs-CZ" b="1" dirty="0"/>
              <a:t>Na základě informací od Vás zpracujeme návrh strategie, který bude předložen k projednání Valné hromadě Místní akční skupiny Brána Brněnska, z.s.</a:t>
            </a:r>
          </a:p>
          <a:p>
            <a:pPr marL="0" indent="0">
              <a:buNone/>
            </a:pPr>
            <a:endParaRPr lang="cs-CZ" b="1" dirty="0"/>
          </a:p>
        </p:txBody>
      </p:sp>
      <p:sp>
        <p:nvSpPr>
          <p:cNvPr id="4" name="Zástupný symbol pro zápatí 3">
            <a:extLst>
              <a:ext uri="{FF2B5EF4-FFF2-40B4-BE49-F238E27FC236}">
                <a16:creationId xmlns:a16="http://schemas.microsoft.com/office/drawing/2014/main" id="{344210E6-908B-4A76-9855-6812FA4F8445}"/>
              </a:ext>
            </a:extLst>
          </p:cNvPr>
          <p:cNvSpPr>
            <a:spLocks noGrp="1"/>
          </p:cNvSpPr>
          <p:nvPr>
            <p:ph type="ftr" sz="quarter" idx="1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endParaRPr kumimoji="0" lang="cs-CZ" sz="900" b="0" i="0" u="none" strike="noStrike" kern="1200" cap="none" spc="0" normalizeH="0" baseline="0" noProof="0">
              <a:ln>
                <a:noFill/>
              </a:ln>
              <a:solidFill>
                <a:prstClr val="black">
                  <a:tint val="75000"/>
                </a:prstClr>
              </a:solidFill>
              <a:effectLst/>
              <a:uLnTx/>
              <a:uFillTx/>
              <a:latin typeface="Trebuchet MS" panose="020B0603020202020204"/>
              <a:ea typeface="+mn-ea"/>
              <a:cs typeface="+mn-cs"/>
            </a:endParaRPr>
          </a:p>
        </p:txBody>
      </p:sp>
      <p:sp>
        <p:nvSpPr>
          <p:cNvPr id="5" name="Zástupný symbol pro číslo snímku 4">
            <a:extLst>
              <a:ext uri="{FF2B5EF4-FFF2-40B4-BE49-F238E27FC236}">
                <a16:creationId xmlns:a16="http://schemas.microsoft.com/office/drawing/2014/main" id="{73C668F2-9FFC-4902-BE3C-8392B0123738}"/>
              </a:ext>
            </a:extLst>
          </p:cNvPr>
          <p:cNvSpPr>
            <a:spLocks noGrp="1"/>
          </p:cNvSpPr>
          <p:nvPr>
            <p:ph type="sldNum" sz="quarter" idx="12"/>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F2B3C656-15CD-496E-B9B7-729279219885}" type="slidenum">
              <a:rPr kumimoji="0" lang="cs-CZ" sz="900" b="0" i="0" u="none" strike="noStrike" kern="1200" cap="none" spc="0" normalizeH="0" baseline="0" noProof="0" smtClean="0">
                <a:ln>
                  <a:noFill/>
                </a:ln>
                <a:solidFill>
                  <a:srgbClr val="1A9D46"/>
                </a:solidFill>
                <a:effectLst/>
                <a:uLnTx/>
                <a:uFillTx/>
                <a:latin typeface="Trebuchet MS" panose="020B0603020202020204"/>
                <a:ea typeface="+mn-ea"/>
                <a:cs typeface="+mn-cs"/>
              </a:rPr>
              <a:pPr marL="0" marR="0" lvl="0" indent="0" algn="r" defTabSz="457200" rtl="0" eaLnBrk="1" fontAlgn="auto" latinLnBrk="0" hangingPunct="1">
                <a:lnSpc>
                  <a:spcPct val="100000"/>
                </a:lnSpc>
                <a:spcBef>
                  <a:spcPts val="0"/>
                </a:spcBef>
                <a:spcAft>
                  <a:spcPts val="0"/>
                </a:spcAft>
                <a:buClrTx/>
                <a:buSzTx/>
                <a:buFontTx/>
                <a:buNone/>
                <a:tabLst/>
                <a:defRPr/>
              </a:pPr>
              <a:t>43</a:t>
            </a:fld>
            <a:endParaRPr kumimoji="0" lang="cs-CZ" sz="900" b="0" i="0" u="none" strike="noStrike" kern="1200" cap="none" spc="0" normalizeH="0" baseline="0" noProof="0">
              <a:ln>
                <a:noFill/>
              </a:ln>
              <a:solidFill>
                <a:srgbClr val="1A9D46"/>
              </a:solidFill>
              <a:effectLst/>
              <a:uLnTx/>
              <a:uFillTx/>
              <a:latin typeface="Trebuchet MS" panose="020B0603020202020204"/>
              <a:ea typeface="+mn-ea"/>
              <a:cs typeface="+mn-cs"/>
            </a:endParaRPr>
          </a:p>
        </p:txBody>
      </p:sp>
      <p:pic>
        <p:nvPicPr>
          <p:cNvPr id="6" name="Obrázek 5">
            <a:extLst>
              <a:ext uri="{FF2B5EF4-FFF2-40B4-BE49-F238E27FC236}">
                <a16:creationId xmlns:a16="http://schemas.microsoft.com/office/drawing/2014/main" id="{1EC52B6B-7E98-4111-B07D-1B1927082A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5400" y="5712851"/>
            <a:ext cx="6541479" cy="1000019"/>
          </a:xfrm>
          <a:prstGeom prst="rect">
            <a:avLst/>
          </a:prstGeom>
        </p:spPr>
      </p:pic>
    </p:spTree>
    <p:extLst>
      <p:ext uri="{BB962C8B-B14F-4D97-AF65-F5344CB8AC3E}">
        <p14:creationId xmlns:p14="http://schemas.microsoft.com/office/powerpoint/2010/main" val="13523054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85C90D-CF97-4538-9456-CAA63B02110D}"/>
              </a:ext>
            </a:extLst>
          </p:cNvPr>
          <p:cNvSpPr>
            <a:spLocks noGrp="1"/>
          </p:cNvSpPr>
          <p:nvPr>
            <p:ph type="title"/>
          </p:nvPr>
        </p:nvSpPr>
        <p:spPr>
          <a:xfrm>
            <a:off x="677334" y="609600"/>
            <a:ext cx="8596668" cy="689101"/>
          </a:xfrm>
        </p:spPr>
        <p:txBody>
          <a:bodyPr>
            <a:normAutofit/>
          </a:bodyPr>
          <a:lstStyle/>
          <a:p>
            <a:r>
              <a:rPr lang="cs-CZ" sz="2400" dirty="0">
                <a:latin typeface="Calibri" panose="020F0502020204030204" pitchFamily="34" charset="0"/>
                <a:cs typeface="Calibri" panose="020F0502020204030204" pitchFamily="34" charset="0"/>
              </a:rPr>
              <a:t>Současná situace – stručná socio-ekonomická analýza</a:t>
            </a:r>
          </a:p>
        </p:txBody>
      </p:sp>
      <p:sp>
        <p:nvSpPr>
          <p:cNvPr id="3" name="Zástupný obsah 2">
            <a:extLst>
              <a:ext uri="{FF2B5EF4-FFF2-40B4-BE49-F238E27FC236}">
                <a16:creationId xmlns:a16="http://schemas.microsoft.com/office/drawing/2014/main" id="{47B847AA-05FA-4BA7-AC3F-67B552C86B41}"/>
              </a:ext>
            </a:extLst>
          </p:cNvPr>
          <p:cNvSpPr>
            <a:spLocks noGrp="1"/>
          </p:cNvSpPr>
          <p:nvPr>
            <p:ph idx="1"/>
          </p:nvPr>
        </p:nvSpPr>
        <p:spPr>
          <a:xfrm>
            <a:off x="677334" y="1298702"/>
            <a:ext cx="8596668" cy="4260598"/>
          </a:xfrm>
        </p:spPr>
        <p:txBody>
          <a:bodyPr>
            <a:normAutofit lnSpcReduction="10000"/>
          </a:bodyPr>
          <a:lstStyle/>
          <a:p>
            <a:pPr marL="0" indent="0">
              <a:buNone/>
            </a:pPr>
            <a:r>
              <a:rPr lang="cs-CZ" b="1" dirty="0">
                <a:latin typeface="Calibri" panose="020F0502020204030204" pitchFamily="34" charset="0"/>
                <a:cs typeface="Calibri" panose="020F0502020204030204" pitchFamily="34" charset="0"/>
              </a:rPr>
              <a:t>Obyvatelstvo</a:t>
            </a:r>
          </a:p>
          <a:p>
            <a:pPr>
              <a:buFont typeface="Arial" panose="020B0604020202020204" pitchFamily="34" charset="0"/>
              <a:buChar char="•"/>
            </a:pPr>
            <a:r>
              <a:rPr lang="cs-CZ" dirty="0">
                <a:latin typeface="Calibri" panose="020F0502020204030204" pitchFamily="34" charset="0"/>
                <a:cs typeface="Calibri" panose="020F0502020204030204" pitchFamily="34" charset="0"/>
              </a:rPr>
              <a:t>téměř 85 000 obyvatel, 65 obcí</a:t>
            </a:r>
          </a:p>
          <a:p>
            <a:pPr>
              <a:buFont typeface="Arial" panose="020B0604020202020204" pitchFamily="34" charset="0"/>
              <a:buChar char="•"/>
            </a:pPr>
            <a:r>
              <a:rPr lang="cs-CZ" dirty="0">
                <a:latin typeface="Calibri" panose="020F0502020204030204" pitchFamily="34" charset="0"/>
                <a:cs typeface="Calibri" panose="020F0502020204030204" pitchFamily="34" charset="0"/>
              </a:rPr>
              <a:t>23 obcí do 500 obyvatel</a:t>
            </a:r>
          </a:p>
          <a:p>
            <a:pPr>
              <a:buFont typeface="Arial" panose="020B0604020202020204" pitchFamily="34" charset="0"/>
              <a:buChar char="•"/>
            </a:pPr>
            <a:r>
              <a:rPr lang="cs-CZ" dirty="0">
                <a:latin typeface="Calibri" panose="020F0502020204030204" pitchFamily="34" charset="0"/>
                <a:cs typeface="Calibri" panose="020F0502020204030204" pitchFamily="34" charset="0"/>
              </a:rPr>
              <a:t>Na většině území trend nárůstu počtu obyvatel, silně podpořený stěhováním nových obyvatel vlivem blízkosti Brna</a:t>
            </a:r>
          </a:p>
          <a:p>
            <a:pPr>
              <a:buFont typeface="Arial" panose="020B0604020202020204" pitchFamily="34" charset="0"/>
              <a:buChar char="•"/>
            </a:pPr>
            <a:r>
              <a:rPr lang="cs-CZ" dirty="0">
                <a:latin typeface="Calibri" panose="020F0502020204030204" pitchFamily="34" charset="0"/>
                <a:cs typeface="Calibri" panose="020F0502020204030204" pitchFamily="34" charset="0"/>
              </a:rPr>
              <a:t>Populace na území stárne, výjimkou jsou obce ORP Tišnov</a:t>
            </a:r>
            <a:endParaRPr lang="cs-CZ" sz="2000" b="1" dirty="0"/>
          </a:p>
          <a:p>
            <a:pPr>
              <a:buFont typeface="Arial" panose="020B0604020202020204" pitchFamily="34" charset="0"/>
              <a:buChar char="•"/>
            </a:pPr>
            <a:r>
              <a:rPr lang="cs-CZ" sz="18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Zvýšené nároky na sociální a zdravotní péči s ohledem na stárnutí populace. </a:t>
            </a:r>
          </a:p>
          <a:p>
            <a:pPr>
              <a:buFont typeface="Arial" panose="020B0604020202020204" pitchFamily="34" charset="0"/>
              <a:buChar char="•"/>
            </a:pPr>
            <a:r>
              <a:rPr lang="cs-CZ" b="1" dirty="0">
                <a:solidFill>
                  <a:srgbClr val="0070C0"/>
                </a:solidFill>
                <a:latin typeface="Calibri" panose="020F0502020204030204" pitchFamily="34" charset="0"/>
                <a:cs typeface="Arial" panose="020B0604020202020204" pitchFamily="34" charset="0"/>
              </a:rPr>
              <a:t>Zvýšené nároky na vzdělávání, služby, podporu komunitního života a zázemí pro volný čas s ohledem na rostoucí počet dětí a stěhování nového obyvatelstva</a:t>
            </a:r>
          </a:p>
          <a:p>
            <a:pPr>
              <a:buFont typeface="Arial" panose="020B0604020202020204" pitchFamily="34" charset="0"/>
              <a:buChar char="•"/>
            </a:pPr>
            <a:r>
              <a:rPr lang="cs-CZ" sz="18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Vyjížďka za prací klade značné nároky na dopravu – chybí záchytná parkoviště, umožňující kombinaci individuální motorové i nemotorové dopravy a hromadné dopravy.</a:t>
            </a:r>
            <a:endParaRPr lang="cs-CZ" sz="2000" dirty="0"/>
          </a:p>
          <a:p>
            <a:pPr marL="0" indent="0">
              <a:buNone/>
            </a:pPr>
            <a:endParaRPr lang="cs-CZ" sz="1000" dirty="0"/>
          </a:p>
        </p:txBody>
      </p:sp>
      <p:sp>
        <p:nvSpPr>
          <p:cNvPr id="4" name="Zástupný symbol pro zápatí 3">
            <a:extLst>
              <a:ext uri="{FF2B5EF4-FFF2-40B4-BE49-F238E27FC236}">
                <a16:creationId xmlns:a16="http://schemas.microsoft.com/office/drawing/2014/main" id="{A62E30D2-1E17-4BDF-BE31-1B044E60616A}"/>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BF87A347-4C8E-441B-BEC0-ED2D76A3BDDA}"/>
              </a:ext>
            </a:extLst>
          </p:cNvPr>
          <p:cNvSpPr>
            <a:spLocks noGrp="1"/>
          </p:cNvSpPr>
          <p:nvPr>
            <p:ph type="sldNum" sz="quarter" idx="12"/>
          </p:nvPr>
        </p:nvSpPr>
        <p:spPr/>
        <p:txBody>
          <a:bodyPr/>
          <a:lstStyle/>
          <a:p>
            <a:fld id="{F2B3C656-15CD-496E-B9B7-729279219885}" type="slidenum">
              <a:rPr lang="cs-CZ" smtClean="0"/>
              <a:t>5</a:t>
            </a:fld>
            <a:endParaRPr lang="cs-CZ"/>
          </a:p>
        </p:txBody>
      </p:sp>
      <p:pic>
        <p:nvPicPr>
          <p:cNvPr id="6" name="Obrázek 5">
            <a:extLst>
              <a:ext uri="{FF2B5EF4-FFF2-40B4-BE49-F238E27FC236}">
                <a16:creationId xmlns:a16="http://schemas.microsoft.com/office/drawing/2014/main" id="{2FC4F50F-EDBB-4693-A4ED-4BFF56A0FD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9418" y="6180017"/>
            <a:ext cx="4329723" cy="661900"/>
          </a:xfrm>
          <a:prstGeom prst="rect">
            <a:avLst/>
          </a:prstGeom>
        </p:spPr>
      </p:pic>
    </p:spTree>
    <p:extLst>
      <p:ext uri="{BB962C8B-B14F-4D97-AF65-F5344CB8AC3E}">
        <p14:creationId xmlns:p14="http://schemas.microsoft.com/office/powerpoint/2010/main" val="30197211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85C90D-CF97-4538-9456-CAA63B02110D}"/>
              </a:ext>
            </a:extLst>
          </p:cNvPr>
          <p:cNvSpPr>
            <a:spLocks noGrp="1"/>
          </p:cNvSpPr>
          <p:nvPr>
            <p:ph type="title"/>
          </p:nvPr>
        </p:nvSpPr>
        <p:spPr>
          <a:xfrm>
            <a:off x="677334" y="609600"/>
            <a:ext cx="8596668" cy="689101"/>
          </a:xfrm>
        </p:spPr>
        <p:txBody>
          <a:bodyPr>
            <a:normAutofit/>
          </a:bodyPr>
          <a:lstStyle/>
          <a:p>
            <a:r>
              <a:rPr lang="cs-CZ" sz="2400" dirty="0">
                <a:latin typeface="Calibri" panose="020F0502020204030204" pitchFamily="34" charset="0"/>
                <a:cs typeface="Calibri" panose="020F0502020204030204" pitchFamily="34" charset="0"/>
              </a:rPr>
              <a:t>Současná situace – stručná socio-ekonomická analýza</a:t>
            </a:r>
          </a:p>
        </p:txBody>
      </p:sp>
      <p:sp>
        <p:nvSpPr>
          <p:cNvPr id="3" name="Zástupný obsah 2">
            <a:extLst>
              <a:ext uri="{FF2B5EF4-FFF2-40B4-BE49-F238E27FC236}">
                <a16:creationId xmlns:a16="http://schemas.microsoft.com/office/drawing/2014/main" id="{47B847AA-05FA-4BA7-AC3F-67B552C86B41}"/>
              </a:ext>
            </a:extLst>
          </p:cNvPr>
          <p:cNvSpPr>
            <a:spLocks noGrp="1"/>
          </p:cNvSpPr>
          <p:nvPr>
            <p:ph idx="1"/>
          </p:nvPr>
        </p:nvSpPr>
        <p:spPr>
          <a:xfrm>
            <a:off x="677334" y="1298702"/>
            <a:ext cx="8596668" cy="4260598"/>
          </a:xfrm>
        </p:spPr>
        <p:txBody>
          <a:bodyPr>
            <a:normAutofit fontScale="70000" lnSpcReduction="20000"/>
          </a:bodyPr>
          <a:lstStyle/>
          <a:p>
            <a:pPr marL="0" indent="0">
              <a:buNone/>
            </a:pPr>
            <a:endParaRPr lang="cs-CZ" dirty="0">
              <a:latin typeface="Calibri" panose="020F0502020204030204" pitchFamily="34" charset="0"/>
              <a:cs typeface="Calibri" panose="020F0502020204030204" pitchFamily="34" charset="0"/>
            </a:endParaRPr>
          </a:p>
          <a:p>
            <a:pPr algn="just">
              <a:lnSpc>
                <a:spcPct val="115000"/>
              </a:lnSpc>
              <a:spcBef>
                <a:spcPts val="600"/>
              </a:spcBef>
              <a:spcAft>
                <a:spcPts val="600"/>
              </a:spcAft>
              <a:buFont typeface="Arial" panose="020B0604020202020204" pitchFamily="34" charset="0"/>
              <a:buChar char="•"/>
            </a:pPr>
            <a:r>
              <a:rPr lang="cs-CZ" sz="18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V obcích je nevyhovující stav místních komunikací, chybějí chodníky, nebo je jejich stav zanedbaný, chybějí cyklostezky/cyklotrasy propojující obce a umožňující bezpečnou dopravu na kole.</a:t>
            </a:r>
          </a:p>
          <a:p>
            <a:pPr algn="just">
              <a:lnSpc>
                <a:spcPct val="115000"/>
              </a:lnSpc>
              <a:spcBef>
                <a:spcPts val="600"/>
              </a:spcBef>
              <a:spcAft>
                <a:spcPts val="600"/>
              </a:spcAft>
              <a:buFont typeface="Arial" panose="020B0604020202020204" pitchFamily="34" charset="0"/>
              <a:buChar char="•"/>
            </a:pPr>
            <a:r>
              <a:rPr lang="cs-CZ" sz="1800" b="1" dirty="0">
                <a:solidFill>
                  <a:srgbClr val="0070C0"/>
                </a:solidFill>
                <a:latin typeface="Calibri" panose="020F0502020204030204" pitchFamily="34" charset="0"/>
                <a:cs typeface="Arial" panose="020B0604020202020204" pitchFamily="34" charset="0"/>
              </a:rPr>
              <a:t>Územím MAS prochází řada nadnárodních cyklotras i cyklotras regionálních a lokálních včetně tematických cyklotras.</a:t>
            </a:r>
          </a:p>
          <a:p>
            <a:pPr algn="just">
              <a:lnSpc>
                <a:spcPct val="115000"/>
              </a:lnSpc>
              <a:spcBef>
                <a:spcPts val="600"/>
              </a:spcBef>
              <a:spcAft>
                <a:spcPts val="600"/>
              </a:spcAft>
              <a:buFont typeface="Arial" panose="020B0604020202020204" pitchFamily="34" charset="0"/>
              <a:buChar char="•"/>
            </a:pPr>
            <a:r>
              <a:rPr lang="cs-CZ" sz="1800" b="1" dirty="0">
                <a:solidFill>
                  <a:srgbClr val="0070C0"/>
                </a:solidFill>
                <a:latin typeface="Calibri" panose="020F0502020204030204" pitchFamily="34" charset="0"/>
                <a:cs typeface="Arial" panose="020B0604020202020204" pitchFamily="34" charset="0"/>
              </a:rPr>
              <a:t>Chybějící chodníky a stezky podél některých frekventovaných úseků silnic a jejich průtahů je nutno považovat za zásadní problém mající vliv na bezpečnost provozu.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600"/>
              </a:spcAft>
              <a:buFont typeface="Arial" panose="020B0604020202020204" pitchFamily="34" charset="0"/>
              <a:buChar char="•"/>
            </a:pPr>
            <a:r>
              <a:rPr lang="cs-CZ" sz="18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Kvalita a frekvence autobusových spojů je vyhovující, problémem je řešení přestupních terminálů zejména s ohledem na osoby s omezenou pohyblivostí a nevyřešené parkování pro auta i kola.</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600"/>
              </a:spcAft>
              <a:buFont typeface="Arial" panose="020B0604020202020204" pitchFamily="34" charset="0"/>
              <a:buChar char="•"/>
            </a:pPr>
            <a:r>
              <a:rPr lang="cs-CZ" sz="1800" b="1" dirty="0">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Kapacita zařízení sociálních služeb v území MAS Brána Brněnska z.s. je nedostačující, stejně tak nabídka terénních sociálních služeb a velmi podhodnocených služeb sociální prevence, chybějící odlehčovací služby. </a:t>
            </a:r>
          </a:p>
          <a:p>
            <a:pPr algn="just">
              <a:lnSpc>
                <a:spcPct val="115000"/>
              </a:lnSpc>
              <a:spcBef>
                <a:spcPts val="600"/>
              </a:spcBef>
              <a:spcAft>
                <a:spcPts val="600"/>
              </a:spcAft>
              <a:buFont typeface="Arial" panose="020B0604020202020204" pitchFamily="34" charset="0"/>
              <a:buChar char="•"/>
            </a:pPr>
            <a:r>
              <a:rPr lang="cs-CZ"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Potřeba</a:t>
            </a:r>
            <a:r>
              <a:rPr lang="cs-CZ" b="1" dirty="0">
                <a:solidFill>
                  <a:srgbClr val="FF0000"/>
                </a:solidFill>
                <a:latin typeface="Calibri" panose="020F0502020204030204" pitchFamily="34" charset="0"/>
                <a:ea typeface="Calibri" panose="020F0502020204030204" pitchFamily="34" charset="0"/>
                <a:cs typeface="Times New Roman" panose="02020603050405020304" pitchFamily="18" charset="0"/>
              </a:rPr>
              <a:t> udržení a rozvoje zdravotnické infrastruktury – zajištění dostupnosti lékařské péče. Potřeba opravy zdravotního střediska.</a:t>
            </a:r>
            <a:endParaRPr lang="cs-CZ" sz="1800" b="1"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600"/>
              </a:spcAft>
              <a:buFont typeface="Arial" panose="020B0604020202020204" pitchFamily="34" charset="0"/>
              <a:buChar char="•"/>
            </a:pPr>
            <a:r>
              <a:rPr lang="cs-CZ" sz="18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Na území MAS Brána Brněnska, z.s. není doposud vybudována dostatečná síť zařízení pro celoživotní vzdělávání a středisek volného času pro mládež i dospělé v menších sídlech. Většina odborných škol je soustředěna v Brně, kam studenti dojíždí.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600"/>
              </a:spcAft>
              <a:buFont typeface="Arial" panose="020B0604020202020204" pitchFamily="34" charset="0"/>
              <a:buChar char="•"/>
            </a:pPr>
            <a:endParaRPr lang="cs-CZ" sz="2000" dirty="0"/>
          </a:p>
          <a:p>
            <a:pPr marL="0" indent="0">
              <a:buNone/>
            </a:pPr>
            <a:endParaRPr lang="cs-CZ" sz="1000" dirty="0"/>
          </a:p>
        </p:txBody>
      </p:sp>
      <p:sp>
        <p:nvSpPr>
          <p:cNvPr id="4" name="Zástupný symbol pro zápatí 3">
            <a:extLst>
              <a:ext uri="{FF2B5EF4-FFF2-40B4-BE49-F238E27FC236}">
                <a16:creationId xmlns:a16="http://schemas.microsoft.com/office/drawing/2014/main" id="{A62E30D2-1E17-4BDF-BE31-1B044E60616A}"/>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BF87A347-4C8E-441B-BEC0-ED2D76A3BDDA}"/>
              </a:ext>
            </a:extLst>
          </p:cNvPr>
          <p:cNvSpPr>
            <a:spLocks noGrp="1"/>
          </p:cNvSpPr>
          <p:nvPr>
            <p:ph type="sldNum" sz="quarter" idx="12"/>
          </p:nvPr>
        </p:nvSpPr>
        <p:spPr/>
        <p:txBody>
          <a:bodyPr/>
          <a:lstStyle/>
          <a:p>
            <a:fld id="{F2B3C656-15CD-496E-B9B7-729279219885}" type="slidenum">
              <a:rPr lang="cs-CZ" smtClean="0"/>
              <a:t>6</a:t>
            </a:fld>
            <a:endParaRPr lang="cs-CZ"/>
          </a:p>
        </p:txBody>
      </p:sp>
      <p:pic>
        <p:nvPicPr>
          <p:cNvPr id="6" name="Obrázek 5">
            <a:extLst>
              <a:ext uri="{FF2B5EF4-FFF2-40B4-BE49-F238E27FC236}">
                <a16:creationId xmlns:a16="http://schemas.microsoft.com/office/drawing/2014/main" id="{2FC4F50F-EDBB-4693-A4ED-4BFF56A0FD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9418" y="6180017"/>
            <a:ext cx="4329723" cy="661900"/>
          </a:xfrm>
          <a:prstGeom prst="rect">
            <a:avLst/>
          </a:prstGeom>
        </p:spPr>
      </p:pic>
    </p:spTree>
    <p:extLst>
      <p:ext uri="{BB962C8B-B14F-4D97-AF65-F5344CB8AC3E}">
        <p14:creationId xmlns:p14="http://schemas.microsoft.com/office/powerpoint/2010/main" val="41692334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85C90D-CF97-4538-9456-CAA63B02110D}"/>
              </a:ext>
            </a:extLst>
          </p:cNvPr>
          <p:cNvSpPr>
            <a:spLocks noGrp="1"/>
          </p:cNvSpPr>
          <p:nvPr>
            <p:ph type="title"/>
          </p:nvPr>
        </p:nvSpPr>
        <p:spPr>
          <a:xfrm>
            <a:off x="677334" y="609600"/>
            <a:ext cx="8596668" cy="689101"/>
          </a:xfrm>
        </p:spPr>
        <p:txBody>
          <a:bodyPr>
            <a:normAutofit/>
          </a:bodyPr>
          <a:lstStyle/>
          <a:p>
            <a:r>
              <a:rPr lang="cs-CZ" sz="2400" dirty="0">
                <a:latin typeface="Calibri" panose="020F0502020204030204" pitchFamily="34" charset="0"/>
                <a:cs typeface="Calibri" panose="020F0502020204030204" pitchFamily="34" charset="0"/>
              </a:rPr>
              <a:t>Současná situace – stručná socio-ekonomická analýza</a:t>
            </a:r>
          </a:p>
        </p:txBody>
      </p:sp>
      <p:sp>
        <p:nvSpPr>
          <p:cNvPr id="3" name="Zástupný obsah 2">
            <a:extLst>
              <a:ext uri="{FF2B5EF4-FFF2-40B4-BE49-F238E27FC236}">
                <a16:creationId xmlns:a16="http://schemas.microsoft.com/office/drawing/2014/main" id="{47B847AA-05FA-4BA7-AC3F-67B552C86B41}"/>
              </a:ext>
            </a:extLst>
          </p:cNvPr>
          <p:cNvSpPr>
            <a:spLocks noGrp="1"/>
          </p:cNvSpPr>
          <p:nvPr>
            <p:ph idx="1"/>
          </p:nvPr>
        </p:nvSpPr>
        <p:spPr>
          <a:xfrm>
            <a:off x="677334" y="1298702"/>
            <a:ext cx="8596668" cy="4260598"/>
          </a:xfrm>
        </p:spPr>
        <p:txBody>
          <a:bodyPr>
            <a:normAutofit fontScale="85000" lnSpcReduction="20000"/>
          </a:bodyPr>
          <a:lstStyle/>
          <a:p>
            <a:pPr marL="0" indent="0">
              <a:buNone/>
            </a:pPr>
            <a:r>
              <a:rPr lang="cs-CZ" b="1" dirty="0">
                <a:latin typeface="Calibri" panose="020F0502020204030204" pitchFamily="34" charset="0"/>
                <a:cs typeface="Calibri" panose="020F0502020204030204" pitchFamily="34" charset="0"/>
              </a:rPr>
              <a:t>Kultura, vybavenost, památky</a:t>
            </a:r>
          </a:p>
          <a:p>
            <a:pPr algn="just">
              <a:lnSpc>
                <a:spcPct val="115000"/>
              </a:lnSpc>
              <a:spcBef>
                <a:spcPts val="600"/>
              </a:spcBef>
              <a:spcAft>
                <a:spcPts val="600"/>
              </a:spcAft>
            </a:pPr>
            <a:r>
              <a:rPr lang="cs-CZ" sz="1800" b="1" dirty="0">
                <a:solidFill>
                  <a:srgbClr val="0070C0"/>
                </a:solidFill>
                <a:effectLst/>
                <a:latin typeface="Calibri" panose="020F0502020204030204" pitchFamily="34" charset="0"/>
                <a:ea typeface="Calibri" panose="020F0502020204030204" pitchFamily="34" charset="0"/>
                <a:cs typeface="Calibri" panose="020F0502020204030204" pitchFamily="34" charset="0"/>
              </a:rPr>
              <a:t>Značné množství </a:t>
            </a:r>
            <a:r>
              <a:rPr lang="cs-CZ" sz="18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kulturních domů, jejich řešení je poplatné době vzniku. Jejich využití v současnosti je problematické a zcela nevyhovuje potřebám komunity a navíc jsou tyto budovy v zanedbaném stavu. </a:t>
            </a:r>
          </a:p>
          <a:p>
            <a:pPr algn="just">
              <a:lnSpc>
                <a:spcPct val="115000"/>
              </a:lnSpc>
              <a:spcBef>
                <a:spcPts val="600"/>
              </a:spcBef>
              <a:spcAft>
                <a:spcPts val="600"/>
              </a:spcAft>
            </a:pPr>
            <a:r>
              <a:rPr lang="cs-CZ" sz="18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Území je bohaté na kulturní památky, včetně souboru technických památek, spojených s těžbou uhlí v Rosicko- Oslavanské pánvi, chybí však jejich výraznější propagace v širším celokrajském a celostátním měřítku.</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600"/>
              </a:spcAft>
            </a:pPr>
            <a:r>
              <a:rPr lang="cs-CZ" sz="18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Ve všech obcích se provozují sportovní aktivity, chybějí dětská hrací hřiště i hřiště pro neorganizovaný sport pro mládež, která již odrostla dětským hřištím, i pro rekreační sport dospělých</a:t>
            </a:r>
            <a:r>
              <a:rPr lang="cs-CZ" sz="1800" dirty="0">
                <a:effectLst/>
                <a:latin typeface="Calibri" panose="020F0502020204030204" pitchFamily="34" charset="0"/>
                <a:ea typeface="Calibri" panose="020F0502020204030204" pitchFamily="34" charset="0"/>
                <a:cs typeface="Arial" panose="020B0604020202020204" pitchFamily="34" charset="0"/>
              </a:rPr>
              <a:t>.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600"/>
              </a:spcAft>
              <a:tabLst>
                <a:tab pos="630555" algn="l"/>
              </a:tabLst>
            </a:pPr>
            <a:r>
              <a:rPr lang="cs-CZ" sz="18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Budovy Sokola, tělovýchovných jednot a další sportoviště většinou vyžadují investiční podporu pro opravu či modernizaci a dobudování standardního sociálního zázemí</a:t>
            </a:r>
            <a:r>
              <a:rPr lang="cs-CZ" sz="1800" b="1" dirty="0">
                <a:effectLst/>
                <a:latin typeface="Calibri" panose="020F0502020204030204" pitchFamily="34" charset="0"/>
                <a:ea typeface="Calibri" panose="020F0502020204030204" pitchFamily="34" charset="0"/>
                <a:cs typeface="Arial" panose="020B0604020202020204" pitchFamily="34" charset="0"/>
              </a:rPr>
              <a:t>.</a:t>
            </a:r>
            <a:r>
              <a:rPr lang="cs-CZ" sz="1800" dirty="0">
                <a:effectLst/>
                <a:latin typeface="Calibri" panose="020F0502020204030204" pitchFamily="34" charset="0"/>
                <a:ea typeface="Calibri" panose="020F0502020204030204" pitchFamily="34" charset="0"/>
                <a:cs typeface="Arial" panose="020B0604020202020204" pitchFamily="34" charset="0"/>
              </a:rPr>
              <a:t> </a:t>
            </a:r>
          </a:p>
          <a:p>
            <a:pPr algn="just">
              <a:lnSpc>
                <a:spcPct val="115000"/>
              </a:lnSpc>
              <a:spcBef>
                <a:spcPts val="600"/>
              </a:spcBef>
              <a:spcAft>
                <a:spcPts val="600"/>
              </a:spcAft>
              <a:tabLst>
                <a:tab pos="630555" algn="l"/>
              </a:tabLst>
            </a:pPr>
            <a:r>
              <a:rPr lang="cs-CZ" sz="18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Zájem o podporu  spolkového života ze strany obcí je značný, možnosti jsou z velké části  závislé na finančních zdrojích. </a:t>
            </a:r>
          </a:p>
          <a:p>
            <a:pPr algn="just">
              <a:lnSpc>
                <a:spcPct val="115000"/>
              </a:lnSpc>
              <a:spcBef>
                <a:spcPts val="600"/>
              </a:spcBef>
              <a:spcAft>
                <a:spcPts val="600"/>
              </a:spcAft>
              <a:tabLst>
                <a:tab pos="630555" algn="l"/>
              </a:tabLst>
            </a:pPr>
            <a:r>
              <a:rPr lang="cs-CZ" sz="18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Rozvoj v oblasti kultury a sportu dále zajišťují (mimo občanských sdružení a spolků) i profesionální organizace celoživotního vzdělávání a využívání volného času, zřizované  Jihomoravským krajem a městy (SVČ,DDM).</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600"/>
              </a:spcAft>
              <a:tabLst>
                <a:tab pos="630555" algn="l"/>
              </a:tabLs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600"/>
              </a:spcAft>
              <a:buFont typeface="Arial" panose="020B0604020202020204" pitchFamily="34" charset="0"/>
              <a:buChar char="•"/>
            </a:pPr>
            <a:endParaRPr lang="cs-CZ" sz="2000" dirty="0"/>
          </a:p>
          <a:p>
            <a:pPr marL="0" indent="0">
              <a:buNone/>
            </a:pPr>
            <a:endParaRPr lang="cs-CZ" sz="1000" dirty="0"/>
          </a:p>
        </p:txBody>
      </p:sp>
      <p:sp>
        <p:nvSpPr>
          <p:cNvPr id="4" name="Zástupný symbol pro zápatí 3">
            <a:extLst>
              <a:ext uri="{FF2B5EF4-FFF2-40B4-BE49-F238E27FC236}">
                <a16:creationId xmlns:a16="http://schemas.microsoft.com/office/drawing/2014/main" id="{A62E30D2-1E17-4BDF-BE31-1B044E60616A}"/>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BF87A347-4C8E-441B-BEC0-ED2D76A3BDDA}"/>
              </a:ext>
            </a:extLst>
          </p:cNvPr>
          <p:cNvSpPr>
            <a:spLocks noGrp="1"/>
          </p:cNvSpPr>
          <p:nvPr>
            <p:ph type="sldNum" sz="quarter" idx="12"/>
          </p:nvPr>
        </p:nvSpPr>
        <p:spPr/>
        <p:txBody>
          <a:bodyPr/>
          <a:lstStyle/>
          <a:p>
            <a:fld id="{F2B3C656-15CD-496E-B9B7-729279219885}" type="slidenum">
              <a:rPr lang="cs-CZ" smtClean="0"/>
              <a:t>7</a:t>
            </a:fld>
            <a:endParaRPr lang="cs-CZ"/>
          </a:p>
        </p:txBody>
      </p:sp>
      <p:pic>
        <p:nvPicPr>
          <p:cNvPr id="6" name="Obrázek 5">
            <a:extLst>
              <a:ext uri="{FF2B5EF4-FFF2-40B4-BE49-F238E27FC236}">
                <a16:creationId xmlns:a16="http://schemas.microsoft.com/office/drawing/2014/main" id="{2FC4F50F-EDBB-4693-A4ED-4BFF56A0FD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9418" y="6180017"/>
            <a:ext cx="4329723" cy="661900"/>
          </a:xfrm>
          <a:prstGeom prst="rect">
            <a:avLst/>
          </a:prstGeom>
        </p:spPr>
      </p:pic>
    </p:spTree>
    <p:extLst>
      <p:ext uri="{BB962C8B-B14F-4D97-AF65-F5344CB8AC3E}">
        <p14:creationId xmlns:p14="http://schemas.microsoft.com/office/powerpoint/2010/main" val="41960738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85C90D-CF97-4538-9456-CAA63B02110D}"/>
              </a:ext>
            </a:extLst>
          </p:cNvPr>
          <p:cNvSpPr>
            <a:spLocks noGrp="1"/>
          </p:cNvSpPr>
          <p:nvPr>
            <p:ph type="title"/>
          </p:nvPr>
        </p:nvSpPr>
        <p:spPr>
          <a:xfrm>
            <a:off x="677334" y="609600"/>
            <a:ext cx="8596668" cy="689101"/>
          </a:xfrm>
        </p:spPr>
        <p:txBody>
          <a:bodyPr>
            <a:normAutofit/>
          </a:bodyPr>
          <a:lstStyle/>
          <a:p>
            <a:r>
              <a:rPr lang="cs-CZ" sz="2400" dirty="0">
                <a:latin typeface="Calibri" panose="020F0502020204030204" pitchFamily="34" charset="0"/>
                <a:cs typeface="Calibri" panose="020F0502020204030204" pitchFamily="34" charset="0"/>
              </a:rPr>
              <a:t>Současná situace – stručná socio-ekonomická analýza</a:t>
            </a:r>
          </a:p>
        </p:txBody>
      </p:sp>
      <p:sp>
        <p:nvSpPr>
          <p:cNvPr id="3" name="Zástupný obsah 2">
            <a:extLst>
              <a:ext uri="{FF2B5EF4-FFF2-40B4-BE49-F238E27FC236}">
                <a16:creationId xmlns:a16="http://schemas.microsoft.com/office/drawing/2014/main" id="{47B847AA-05FA-4BA7-AC3F-67B552C86B41}"/>
              </a:ext>
            </a:extLst>
          </p:cNvPr>
          <p:cNvSpPr>
            <a:spLocks noGrp="1"/>
          </p:cNvSpPr>
          <p:nvPr>
            <p:ph idx="1"/>
          </p:nvPr>
        </p:nvSpPr>
        <p:spPr>
          <a:xfrm>
            <a:off x="677334" y="1298702"/>
            <a:ext cx="8596668" cy="4260598"/>
          </a:xfrm>
        </p:spPr>
        <p:txBody>
          <a:bodyPr>
            <a:normAutofit/>
          </a:bodyPr>
          <a:lstStyle/>
          <a:p>
            <a:pPr marL="0" indent="0">
              <a:buNone/>
            </a:pPr>
            <a:r>
              <a:rPr lang="cs-CZ" b="1" dirty="0">
                <a:latin typeface="Calibri" panose="020F0502020204030204" pitchFamily="34" charset="0"/>
                <a:cs typeface="Calibri" panose="020F0502020204030204" pitchFamily="34" charset="0"/>
              </a:rPr>
              <a:t>Technická infrastruktura</a:t>
            </a:r>
          </a:p>
          <a:p>
            <a:pPr algn="just">
              <a:lnSpc>
                <a:spcPct val="115000"/>
              </a:lnSpc>
              <a:spcBef>
                <a:spcPts val="600"/>
              </a:spcBef>
              <a:spcAft>
                <a:spcPts val="600"/>
              </a:spcAft>
            </a:pPr>
            <a:r>
              <a:rPr lang="cs-CZ" sz="18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Problematika zásobování vodou je v území MAS Brána Brněnska dlouhodobě systematicky řešena a až na několik obcí prakticky vyřešena. Naopak budování splaškově kanalizace a její napojení na čistírny odpadních vod i je nutno dořešit. </a:t>
            </a:r>
          </a:p>
          <a:p>
            <a:pPr algn="just">
              <a:lnSpc>
                <a:spcPct val="115000"/>
              </a:lnSpc>
              <a:spcBef>
                <a:spcPts val="600"/>
              </a:spcBef>
              <a:spcAft>
                <a:spcPts val="600"/>
              </a:spcAft>
            </a:pPr>
            <a:r>
              <a:rPr lang="cs-CZ" sz="18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V území doposud není dobudována dostatečná síť sběrných dvorů, která bude dostupná všem obyvatelům území. Třídění odpadů také není ve všech obcích  dostatečně zabezpečeno. </a:t>
            </a:r>
          </a:p>
          <a:p>
            <a:pPr algn="just">
              <a:lnSpc>
                <a:spcPct val="115000"/>
              </a:lnSpc>
              <a:spcBef>
                <a:spcPts val="600"/>
              </a:spcBef>
              <a:spcAft>
                <a:spcPts val="600"/>
              </a:spcAft>
            </a:pPr>
            <a:r>
              <a:rPr lang="cs-CZ" sz="18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Rezervy jsou rovněž v kompostování bioodpadu s jeho následným využitím pro zemědělskou výrobu a v recyklaci stavebního odpadu.</a:t>
            </a:r>
          </a:p>
          <a:p>
            <a:pPr marL="0" indent="0" algn="just">
              <a:lnSpc>
                <a:spcPct val="115000"/>
              </a:lnSpc>
              <a:spcBef>
                <a:spcPts val="600"/>
              </a:spcBef>
              <a:spcAft>
                <a:spcPts val="600"/>
              </a:spcAft>
              <a:buNone/>
              <a:tabLst>
                <a:tab pos="630555" algn="l"/>
              </a:tabLst>
            </a:pP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600"/>
              </a:spcAft>
              <a:buFont typeface="Arial" panose="020B0604020202020204" pitchFamily="34" charset="0"/>
              <a:buChar char="•"/>
            </a:pPr>
            <a:endParaRPr lang="cs-CZ" sz="2000" dirty="0"/>
          </a:p>
          <a:p>
            <a:pPr marL="0" indent="0">
              <a:buNone/>
            </a:pPr>
            <a:endParaRPr lang="cs-CZ" sz="1000" dirty="0"/>
          </a:p>
        </p:txBody>
      </p:sp>
      <p:sp>
        <p:nvSpPr>
          <p:cNvPr id="4" name="Zástupný symbol pro zápatí 3">
            <a:extLst>
              <a:ext uri="{FF2B5EF4-FFF2-40B4-BE49-F238E27FC236}">
                <a16:creationId xmlns:a16="http://schemas.microsoft.com/office/drawing/2014/main" id="{A62E30D2-1E17-4BDF-BE31-1B044E60616A}"/>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BF87A347-4C8E-441B-BEC0-ED2D76A3BDDA}"/>
              </a:ext>
            </a:extLst>
          </p:cNvPr>
          <p:cNvSpPr>
            <a:spLocks noGrp="1"/>
          </p:cNvSpPr>
          <p:nvPr>
            <p:ph type="sldNum" sz="quarter" idx="12"/>
          </p:nvPr>
        </p:nvSpPr>
        <p:spPr/>
        <p:txBody>
          <a:bodyPr/>
          <a:lstStyle/>
          <a:p>
            <a:fld id="{F2B3C656-15CD-496E-B9B7-729279219885}" type="slidenum">
              <a:rPr lang="cs-CZ" smtClean="0"/>
              <a:t>8</a:t>
            </a:fld>
            <a:endParaRPr lang="cs-CZ"/>
          </a:p>
        </p:txBody>
      </p:sp>
      <p:pic>
        <p:nvPicPr>
          <p:cNvPr id="6" name="Obrázek 5">
            <a:extLst>
              <a:ext uri="{FF2B5EF4-FFF2-40B4-BE49-F238E27FC236}">
                <a16:creationId xmlns:a16="http://schemas.microsoft.com/office/drawing/2014/main" id="{2FC4F50F-EDBB-4693-A4ED-4BFF56A0FD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9418" y="6180017"/>
            <a:ext cx="4329723" cy="661900"/>
          </a:xfrm>
          <a:prstGeom prst="rect">
            <a:avLst/>
          </a:prstGeom>
        </p:spPr>
      </p:pic>
    </p:spTree>
    <p:extLst>
      <p:ext uri="{BB962C8B-B14F-4D97-AF65-F5344CB8AC3E}">
        <p14:creationId xmlns:p14="http://schemas.microsoft.com/office/powerpoint/2010/main" val="493942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785C90D-CF97-4538-9456-CAA63B02110D}"/>
              </a:ext>
            </a:extLst>
          </p:cNvPr>
          <p:cNvSpPr>
            <a:spLocks noGrp="1"/>
          </p:cNvSpPr>
          <p:nvPr>
            <p:ph type="title"/>
          </p:nvPr>
        </p:nvSpPr>
        <p:spPr>
          <a:xfrm>
            <a:off x="677334" y="609600"/>
            <a:ext cx="8596668" cy="689101"/>
          </a:xfrm>
        </p:spPr>
        <p:txBody>
          <a:bodyPr>
            <a:normAutofit/>
          </a:bodyPr>
          <a:lstStyle/>
          <a:p>
            <a:r>
              <a:rPr lang="cs-CZ" sz="2400" dirty="0">
                <a:latin typeface="Calibri" panose="020F0502020204030204" pitchFamily="34" charset="0"/>
                <a:cs typeface="Calibri" panose="020F0502020204030204" pitchFamily="34" charset="0"/>
              </a:rPr>
              <a:t>Současná situace – stručná socio-ekonomická analýza</a:t>
            </a:r>
          </a:p>
        </p:txBody>
      </p:sp>
      <p:sp>
        <p:nvSpPr>
          <p:cNvPr id="3" name="Zástupný obsah 2">
            <a:extLst>
              <a:ext uri="{FF2B5EF4-FFF2-40B4-BE49-F238E27FC236}">
                <a16:creationId xmlns:a16="http://schemas.microsoft.com/office/drawing/2014/main" id="{47B847AA-05FA-4BA7-AC3F-67B552C86B41}"/>
              </a:ext>
            </a:extLst>
          </p:cNvPr>
          <p:cNvSpPr>
            <a:spLocks noGrp="1"/>
          </p:cNvSpPr>
          <p:nvPr>
            <p:ph idx="1"/>
          </p:nvPr>
        </p:nvSpPr>
        <p:spPr>
          <a:xfrm>
            <a:off x="677334" y="1298702"/>
            <a:ext cx="8596668" cy="4260598"/>
          </a:xfrm>
        </p:spPr>
        <p:txBody>
          <a:bodyPr>
            <a:normAutofit/>
          </a:bodyPr>
          <a:lstStyle/>
          <a:p>
            <a:pPr marL="0" indent="0">
              <a:buNone/>
            </a:pPr>
            <a:r>
              <a:rPr lang="cs-CZ" b="1" dirty="0">
                <a:latin typeface="Calibri" panose="020F0502020204030204" pitchFamily="34" charset="0"/>
                <a:cs typeface="Calibri" panose="020F0502020204030204" pitchFamily="34" charset="0"/>
              </a:rPr>
              <a:t>Cestovní ruch a rekreace</a:t>
            </a:r>
          </a:p>
          <a:p>
            <a:pPr algn="just">
              <a:lnSpc>
                <a:spcPct val="115000"/>
              </a:lnSpc>
              <a:spcBef>
                <a:spcPts val="600"/>
              </a:spcBef>
              <a:spcAft>
                <a:spcPts val="600"/>
              </a:spcAft>
            </a:pPr>
            <a:r>
              <a:rPr lang="cs-CZ" sz="18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Ohromný rekreační potenciál území.</a:t>
            </a:r>
          </a:p>
          <a:p>
            <a:pPr algn="just">
              <a:lnSpc>
                <a:spcPct val="115000"/>
              </a:lnSpc>
              <a:spcBef>
                <a:spcPts val="600"/>
              </a:spcBef>
              <a:spcAft>
                <a:spcPts val="600"/>
              </a:spcAft>
            </a:pPr>
            <a:r>
              <a:rPr lang="cs-CZ" b="1" dirty="0">
                <a:solidFill>
                  <a:srgbClr val="0070C0"/>
                </a:solidFill>
                <a:latin typeface="Calibri" panose="020F0502020204030204" pitchFamily="34" charset="0"/>
                <a:ea typeface="Calibri" panose="020F0502020204030204" pitchFamily="34" charset="0"/>
                <a:cs typeface="Arial" panose="020B0604020202020204" pitchFamily="34" charset="0"/>
              </a:rPr>
              <a:t>N</a:t>
            </a:r>
            <a:r>
              <a:rPr lang="cs-CZ" sz="18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ízké, ale zvyšující se povědomí o možnostech pobytové rekreace v regionu. </a:t>
            </a:r>
          </a:p>
          <a:p>
            <a:pPr algn="just">
              <a:lnSpc>
                <a:spcPct val="115000"/>
              </a:lnSpc>
              <a:spcBef>
                <a:spcPts val="600"/>
              </a:spcBef>
              <a:spcAft>
                <a:spcPts val="600"/>
              </a:spcAft>
            </a:pPr>
            <a:r>
              <a:rPr lang="cs-CZ" sz="18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Nedostatek ubytovacích a kvalitních stravovacích kapacit</a:t>
            </a:r>
          </a:p>
          <a:p>
            <a:pPr algn="just">
              <a:lnSpc>
                <a:spcPct val="115000"/>
              </a:lnSpc>
              <a:spcBef>
                <a:spcPts val="600"/>
              </a:spcBef>
              <a:spcAft>
                <a:spcPts val="600"/>
              </a:spcAft>
            </a:pPr>
            <a:r>
              <a:rPr lang="cs-CZ" b="1" dirty="0">
                <a:solidFill>
                  <a:srgbClr val="0070C0"/>
                </a:solidFill>
                <a:latin typeface="Calibri" panose="020F0502020204030204" pitchFamily="34" charset="0"/>
                <a:ea typeface="Calibri" panose="020F0502020204030204" pitchFamily="34" charset="0"/>
                <a:cs typeface="Arial" panose="020B0604020202020204" pitchFamily="34" charset="0"/>
              </a:rPr>
              <a:t>N</a:t>
            </a:r>
            <a:r>
              <a:rPr lang="cs-CZ" sz="18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edostatečná návštěvnická infrastruktura</a:t>
            </a:r>
          </a:p>
          <a:p>
            <a:pPr algn="just">
              <a:lnSpc>
                <a:spcPct val="115000"/>
              </a:lnSpc>
              <a:spcBef>
                <a:spcPts val="600"/>
              </a:spcBef>
              <a:spcAft>
                <a:spcPts val="600"/>
              </a:spcAft>
            </a:pPr>
            <a:r>
              <a:rPr lang="cs-CZ" sz="18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Nedostatečná propagace turistických zajímavostí a rekreačních příležitostí a nabídka regionálních produktů. </a:t>
            </a:r>
          </a:p>
          <a:p>
            <a:pPr algn="just">
              <a:lnSpc>
                <a:spcPct val="115000"/>
              </a:lnSpc>
              <a:spcBef>
                <a:spcPts val="600"/>
              </a:spcBef>
              <a:spcAft>
                <a:spcPts val="600"/>
              </a:spcAft>
            </a:pPr>
            <a:r>
              <a:rPr lang="cs-CZ" sz="1800" b="1" dirty="0">
                <a:solidFill>
                  <a:srgbClr val="0070C0"/>
                </a:solidFill>
                <a:effectLst/>
                <a:latin typeface="Calibri" panose="020F0502020204030204" pitchFamily="34" charset="0"/>
                <a:ea typeface="Calibri" panose="020F0502020204030204" pitchFamily="34" charset="0"/>
                <a:cs typeface="Arial" panose="020B0604020202020204" pitchFamily="34" charset="0"/>
              </a:rPr>
              <a:t>Na části  území se nachází řada maloplošných chráněných území a přírodních parků. </a:t>
            </a:r>
            <a:endParaRPr lang="cs-CZ"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Bef>
                <a:spcPts val="600"/>
              </a:spcBef>
              <a:spcAft>
                <a:spcPts val="600"/>
              </a:spcAft>
              <a:buFont typeface="Arial" panose="020B0604020202020204" pitchFamily="34" charset="0"/>
              <a:buChar char="•"/>
            </a:pPr>
            <a:endParaRPr lang="cs-CZ" sz="2000" dirty="0"/>
          </a:p>
          <a:p>
            <a:pPr marL="0" indent="0">
              <a:buNone/>
            </a:pPr>
            <a:endParaRPr lang="cs-CZ" sz="1000" dirty="0"/>
          </a:p>
        </p:txBody>
      </p:sp>
      <p:sp>
        <p:nvSpPr>
          <p:cNvPr id="4" name="Zástupný symbol pro zápatí 3">
            <a:extLst>
              <a:ext uri="{FF2B5EF4-FFF2-40B4-BE49-F238E27FC236}">
                <a16:creationId xmlns:a16="http://schemas.microsoft.com/office/drawing/2014/main" id="{A62E30D2-1E17-4BDF-BE31-1B044E60616A}"/>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BF87A347-4C8E-441B-BEC0-ED2D76A3BDDA}"/>
              </a:ext>
            </a:extLst>
          </p:cNvPr>
          <p:cNvSpPr>
            <a:spLocks noGrp="1"/>
          </p:cNvSpPr>
          <p:nvPr>
            <p:ph type="sldNum" sz="quarter" idx="12"/>
          </p:nvPr>
        </p:nvSpPr>
        <p:spPr/>
        <p:txBody>
          <a:bodyPr/>
          <a:lstStyle/>
          <a:p>
            <a:fld id="{F2B3C656-15CD-496E-B9B7-729279219885}" type="slidenum">
              <a:rPr lang="cs-CZ" smtClean="0"/>
              <a:t>9</a:t>
            </a:fld>
            <a:endParaRPr lang="cs-CZ"/>
          </a:p>
        </p:txBody>
      </p:sp>
      <p:pic>
        <p:nvPicPr>
          <p:cNvPr id="6" name="Obrázek 5">
            <a:extLst>
              <a:ext uri="{FF2B5EF4-FFF2-40B4-BE49-F238E27FC236}">
                <a16:creationId xmlns:a16="http://schemas.microsoft.com/office/drawing/2014/main" id="{2FC4F50F-EDBB-4693-A4ED-4BFF56A0FD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779418" y="6180017"/>
            <a:ext cx="4329723" cy="661900"/>
          </a:xfrm>
          <a:prstGeom prst="rect">
            <a:avLst/>
          </a:prstGeom>
        </p:spPr>
      </p:pic>
    </p:spTree>
    <p:extLst>
      <p:ext uri="{BB962C8B-B14F-4D97-AF65-F5344CB8AC3E}">
        <p14:creationId xmlns:p14="http://schemas.microsoft.com/office/powerpoint/2010/main" val="1795102109"/>
      </p:ext>
    </p:extLst>
  </p:cSld>
  <p:clrMapOvr>
    <a:masterClrMapping/>
  </p:clrMapOvr>
</p:sld>
</file>

<file path=ppt/theme/theme1.xml><?xml version="1.0" encoding="utf-8"?>
<a:theme xmlns:a="http://schemas.openxmlformats.org/drawingml/2006/main" name="Fazeta">
  <a:themeElements>
    <a:clrScheme name="Vlastní 2">
      <a:dk1>
        <a:sysClr val="windowText" lastClr="000000"/>
      </a:dk1>
      <a:lt1>
        <a:sysClr val="window" lastClr="FFFFFF"/>
      </a:lt1>
      <a:dk2>
        <a:srgbClr val="2C3C43"/>
      </a:dk2>
      <a:lt2>
        <a:srgbClr val="EBEBEB"/>
      </a:lt2>
      <a:accent1>
        <a:srgbClr val="1A9D46"/>
      </a:accent1>
      <a:accent2>
        <a:srgbClr val="1FB350"/>
      </a:accent2>
      <a:accent3>
        <a:srgbClr val="E6B91E"/>
      </a:accent3>
      <a:accent4>
        <a:srgbClr val="E76618"/>
      </a:accent4>
      <a:accent5>
        <a:srgbClr val="C42F1A"/>
      </a:accent5>
      <a:accent6>
        <a:srgbClr val="918655"/>
      </a:accent6>
      <a:hlink>
        <a:srgbClr val="99CA3C"/>
      </a:hlink>
      <a:folHlink>
        <a:srgbClr val="B9D181"/>
      </a:folHlink>
    </a:clrScheme>
    <a:fontScheme name="Faz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z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3336</TotalTime>
  <Words>4286</Words>
  <Application>Microsoft Office PowerPoint</Application>
  <PresentationFormat>Širokoúhlá obrazovka</PresentationFormat>
  <Paragraphs>520</Paragraphs>
  <Slides>43</Slides>
  <Notes>0</Notes>
  <HiddenSlides>0</HiddenSlides>
  <MMClips>0</MMClips>
  <ScaleCrop>false</ScaleCrop>
  <HeadingPairs>
    <vt:vector size="6" baseType="variant">
      <vt:variant>
        <vt:lpstr>Použitá písma</vt:lpstr>
      </vt:variant>
      <vt:variant>
        <vt:i4>7</vt:i4>
      </vt:variant>
      <vt:variant>
        <vt:lpstr>Motiv</vt:lpstr>
      </vt:variant>
      <vt:variant>
        <vt:i4>1</vt:i4>
      </vt:variant>
      <vt:variant>
        <vt:lpstr>Nadpisy snímků</vt:lpstr>
      </vt:variant>
      <vt:variant>
        <vt:i4>43</vt:i4>
      </vt:variant>
    </vt:vector>
  </HeadingPairs>
  <TitlesOfParts>
    <vt:vector size="51" baseType="lpstr">
      <vt:lpstr>Arial</vt:lpstr>
      <vt:lpstr>Calibri</vt:lpstr>
      <vt:lpstr>Courier New</vt:lpstr>
      <vt:lpstr>Google Sans</vt:lpstr>
      <vt:lpstr>Liberation Serif</vt:lpstr>
      <vt:lpstr>Trebuchet MS</vt:lpstr>
      <vt:lpstr>Wingdings 3</vt:lpstr>
      <vt:lpstr>Fazeta</vt:lpstr>
      <vt:lpstr>KOMUNITNÍ PROJEDNÁNÍ  ROZVOJOVÝCH POTŘEB ÚZEMÍ a STRATEGIE  Místní akční skupiny Brána Brněnska, z.s.</vt:lpstr>
      <vt:lpstr>Proces tvorby SCLLD</vt:lpstr>
      <vt:lpstr>Prezentace aplikace PowerPoint</vt:lpstr>
      <vt:lpstr>      </vt:lpstr>
      <vt:lpstr>Současná situace – stručná socio-ekonomická analýza</vt:lpstr>
      <vt:lpstr>Současná situace – stručná socio-ekonomická analýza</vt:lpstr>
      <vt:lpstr>Současná situace – stručná socio-ekonomická analýza</vt:lpstr>
      <vt:lpstr>Současná situace – stručná socio-ekonomická analýza</vt:lpstr>
      <vt:lpstr>Současná situace – stručná socio-ekonomická analýza</vt:lpstr>
      <vt:lpstr>Současná situace – stručná socio-ekonomická analýza</vt:lpstr>
      <vt:lpstr>Současná situace – stručná socio-ekonomická analýza</vt:lpstr>
      <vt:lpstr>Současná situace – stručná socio-ekonomická analýza</vt:lpstr>
      <vt:lpstr>Současná situace – stručná socio-ekonomická analýza</vt:lpstr>
      <vt:lpstr>2. Problémy, potřeby, rozvojový potenciál  </vt:lpstr>
      <vt:lpstr>Prezentace aplikace PowerPoint</vt:lpstr>
      <vt:lpstr>Prezentace aplikace PowerPoint</vt:lpstr>
      <vt:lpstr>Prezentace aplikace PowerPoint</vt:lpstr>
      <vt:lpstr>Aktuální potřeby z pohledu samospráv   </vt:lpstr>
      <vt:lpstr>Aktuální potřeby z pohledu samospráv   </vt:lpstr>
      <vt:lpstr>Aktuální potřeby z pohledu samospráv   </vt:lpstr>
      <vt:lpstr>Aktuální potřeby z pohledu samospráv   </vt:lpstr>
      <vt:lpstr>Aktuální potřeby z pohledu občanů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Co má být podpořitelné z jednotlivých OP?    Co z toho Vám přijde pro území podstatné?  </vt:lpstr>
      <vt:lpstr>IROP  </vt:lpstr>
      <vt:lpstr>IROP  </vt:lpstr>
      <vt:lpstr>IROP  </vt:lpstr>
      <vt:lpstr>PRV -&gt; SZP  </vt:lpstr>
      <vt:lpstr>PRV -&gt; SZP  </vt:lpstr>
      <vt:lpstr>OPZ+  </vt:lpstr>
      <vt:lpstr>OPZ+  </vt:lpstr>
      <vt:lpstr>OPŽP  </vt:lpstr>
      <vt:lpstr>OPŽP  </vt:lpstr>
      <vt:lpstr>OPŽP  </vt:lpstr>
      <vt:lpstr>OP TAK - Podnikatelé  </vt:lpstr>
      <vt:lpstr>OP JAK  </vt:lpstr>
      <vt:lpstr>Jaké další potřeby v území vidíte?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Valná hromada</dc:title>
  <dc:creator>Petra Warzechova</dc:creator>
  <cp:lastModifiedBy>Miloslav Kavka</cp:lastModifiedBy>
  <cp:revision>160</cp:revision>
  <cp:lastPrinted>2020-09-24T10:48:09Z</cp:lastPrinted>
  <dcterms:created xsi:type="dcterms:W3CDTF">2019-02-18T13:16:54Z</dcterms:created>
  <dcterms:modified xsi:type="dcterms:W3CDTF">2021-05-06T12:46:30Z</dcterms:modified>
</cp:coreProperties>
</file>